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89" r:id="rId2"/>
    <p:sldId id="295" r:id="rId3"/>
    <p:sldId id="258" r:id="rId4"/>
    <p:sldId id="259" r:id="rId5"/>
    <p:sldId id="257" r:id="rId6"/>
    <p:sldId id="272" r:id="rId7"/>
    <p:sldId id="273" r:id="rId8"/>
    <p:sldId id="268" r:id="rId9"/>
    <p:sldId id="294" r:id="rId10"/>
    <p:sldId id="280" r:id="rId11"/>
    <p:sldId id="264" r:id="rId12"/>
    <p:sldId id="262" r:id="rId13"/>
    <p:sldId id="290" r:id="rId14"/>
    <p:sldId id="265" r:id="rId15"/>
    <p:sldId id="274" r:id="rId16"/>
    <p:sldId id="263" r:id="rId17"/>
    <p:sldId id="275" r:id="rId18"/>
    <p:sldId id="266" r:id="rId19"/>
    <p:sldId id="276" r:id="rId20"/>
    <p:sldId id="269" r:id="rId21"/>
    <p:sldId id="271" r:id="rId22"/>
    <p:sldId id="270" r:id="rId23"/>
    <p:sldId id="278" r:id="rId24"/>
    <p:sldId id="267" r:id="rId25"/>
    <p:sldId id="277" r:id="rId26"/>
    <p:sldId id="281" r:id="rId27"/>
    <p:sldId id="279" r:id="rId28"/>
    <p:sldId id="282" r:id="rId29"/>
    <p:sldId id="283" r:id="rId30"/>
    <p:sldId id="284" r:id="rId31"/>
    <p:sldId id="285" r:id="rId32"/>
    <p:sldId id="299" r:id="rId33"/>
    <p:sldId id="286" r:id="rId34"/>
    <p:sldId id="287" r:id="rId35"/>
    <p:sldId id="288" r:id="rId36"/>
    <p:sldId id="291" r:id="rId37"/>
    <p:sldId id="292" r:id="rId38"/>
    <p:sldId id="293" r:id="rId39"/>
    <p:sldId id="256" r:id="rId40"/>
    <p:sldId id="296" r:id="rId41"/>
    <p:sldId id="297"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6EBF"/>
    <a:srgbClr val="3251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EBFE0F-0FB2-446F-B18E-9749E67CC578}" v="2" dt="2023-04-04T14:07:27.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lford, David H" userId="86bac361-99cd-4a28-bb6c-7017e48b9f5d" providerId="ADAL" clId="{D0EBFE0F-0FB2-446F-B18E-9749E67CC578}"/>
    <pc:docChg chg="modSld">
      <pc:chgData name="Mulford, David H" userId="86bac361-99cd-4a28-bb6c-7017e48b9f5d" providerId="ADAL" clId="{D0EBFE0F-0FB2-446F-B18E-9749E67CC578}" dt="2023-04-04T14:07:28.614" v="7" actId="5793"/>
      <pc:docMkLst>
        <pc:docMk/>
      </pc:docMkLst>
      <pc:sldChg chg="modSp mod">
        <pc:chgData name="Mulford, David H" userId="86bac361-99cd-4a28-bb6c-7017e48b9f5d" providerId="ADAL" clId="{D0EBFE0F-0FB2-446F-B18E-9749E67CC578}" dt="2023-04-04T14:07:28.614" v="7" actId="5793"/>
        <pc:sldMkLst>
          <pc:docMk/>
          <pc:sldMk cId="4151776108" sldId="296"/>
        </pc:sldMkLst>
        <pc:spChg chg="mod">
          <ac:chgData name="Mulford, David H" userId="86bac361-99cd-4a28-bb6c-7017e48b9f5d" providerId="ADAL" clId="{D0EBFE0F-0FB2-446F-B18E-9749E67CC578}" dt="2023-04-04T14:07:28.614" v="7" actId="5793"/>
          <ac:spMkLst>
            <pc:docMk/>
            <pc:sldMk cId="4151776108" sldId="296"/>
            <ac:spMk id="5" creationId="{31C877C1-02B7-AAAE-8E97-3C6E6C085571}"/>
          </ac:spMkLst>
        </pc:spChg>
      </pc:sldChg>
      <pc:sldChg chg="addSp modSp mod">
        <pc:chgData name="Mulford, David H" userId="86bac361-99cd-4a28-bb6c-7017e48b9f5d" providerId="ADAL" clId="{D0EBFE0F-0FB2-446F-B18E-9749E67CC578}" dt="2023-04-04T14:06:35.703" v="3" actId="1076"/>
        <pc:sldMkLst>
          <pc:docMk/>
          <pc:sldMk cId="2831266976" sldId="299"/>
        </pc:sldMkLst>
        <pc:spChg chg="add mod">
          <ac:chgData name="Mulford, David H" userId="86bac361-99cd-4a28-bb6c-7017e48b9f5d" providerId="ADAL" clId="{D0EBFE0F-0FB2-446F-B18E-9749E67CC578}" dt="2023-04-04T14:06:35.703" v="3" actId="1076"/>
          <ac:spMkLst>
            <pc:docMk/>
            <pc:sldMk cId="2831266976" sldId="299"/>
            <ac:spMk id="8" creationId="{CE6F7F1C-03D6-4282-F70D-3605BBB8365B}"/>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hyperlink" Target="https://amorebeautifulquestion.com/wp-content/uploads/2019/01/Question-Index-BBQ.pdf" TargetMode="Externa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amorebeautifulquestion.com/wp-content/uploads/2019/01/Question-Index-BBQ.pdf" TargetMode="External"/><Relationship Id="rId7" Type="http://schemas.openxmlformats.org/officeDocument/2006/relationships/image" Target="../media/image44.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62B7AE-38B8-4248-AC7D-FE236668637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576EC09-799E-4702-93EB-2632EF24F3CD}">
      <dgm:prSet/>
      <dgm:spPr/>
      <dgm:t>
        <a:bodyPr/>
        <a:lstStyle/>
        <a:p>
          <a:r>
            <a:rPr lang="en-US" dirty="0"/>
            <a:t>Effective course design – with well stated course objectives and activities that support the learning objectives that help them struggle through </a:t>
          </a:r>
          <a:r>
            <a:rPr lang="en-US" dirty="0">
              <a:hlinkClick xmlns:r="http://schemas.openxmlformats.org/officeDocument/2006/relationships" r:id="rId1"/>
            </a:rPr>
            <a:t>BBQ’s (Big Beautiful Questions)</a:t>
          </a:r>
          <a:endParaRPr lang="en-US" dirty="0"/>
        </a:p>
      </dgm:t>
    </dgm:pt>
    <dgm:pt modelId="{46D6136F-C685-43D2-9414-3EE82D6D0D85}" type="parTrans" cxnId="{58E18F32-F21C-44B2-8CA1-9C9BF24401E2}">
      <dgm:prSet/>
      <dgm:spPr/>
      <dgm:t>
        <a:bodyPr/>
        <a:lstStyle/>
        <a:p>
          <a:endParaRPr lang="en-US"/>
        </a:p>
      </dgm:t>
    </dgm:pt>
    <dgm:pt modelId="{9553F624-976B-4AA4-B985-0527D290FD02}" type="sibTrans" cxnId="{58E18F32-F21C-44B2-8CA1-9C9BF24401E2}">
      <dgm:prSet/>
      <dgm:spPr/>
      <dgm:t>
        <a:bodyPr/>
        <a:lstStyle/>
        <a:p>
          <a:endParaRPr lang="en-US"/>
        </a:p>
      </dgm:t>
    </dgm:pt>
    <dgm:pt modelId="{BBCFE635-B47E-44C7-A8CB-72A9D85E6495}">
      <dgm:prSet/>
      <dgm:spPr/>
      <dgm:t>
        <a:bodyPr/>
        <a:lstStyle/>
        <a:p>
          <a:r>
            <a:rPr lang="en-US" dirty="0"/>
            <a:t>Frequent Interaction with professor and class collaboration activities and exercises</a:t>
          </a:r>
        </a:p>
      </dgm:t>
    </dgm:pt>
    <dgm:pt modelId="{E89DB8E9-4193-4873-A2AD-A7F0B3306525}" type="parTrans" cxnId="{962A705E-D6E6-4769-A3DF-6F1A416914DA}">
      <dgm:prSet/>
      <dgm:spPr/>
      <dgm:t>
        <a:bodyPr/>
        <a:lstStyle/>
        <a:p>
          <a:endParaRPr lang="en-US"/>
        </a:p>
      </dgm:t>
    </dgm:pt>
    <dgm:pt modelId="{5554A878-449B-4F04-8CB1-E51505E07125}" type="sibTrans" cxnId="{962A705E-D6E6-4769-A3DF-6F1A416914DA}">
      <dgm:prSet/>
      <dgm:spPr/>
      <dgm:t>
        <a:bodyPr/>
        <a:lstStyle/>
        <a:p>
          <a:endParaRPr lang="en-US"/>
        </a:p>
      </dgm:t>
    </dgm:pt>
    <dgm:pt modelId="{90A257F2-1052-43DD-9E89-988A3234A81B}">
      <dgm:prSet/>
      <dgm:spPr/>
      <dgm:t>
        <a:bodyPr/>
        <a:lstStyle/>
        <a:p>
          <a:r>
            <a:rPr lang="en-US" dirty="0"/>
            <a:t>A mix of high and low stakes assessments that allow the student to know how well they are doing throughout the course</a:t>
          </a:r>
        </a:p>
      </dgm:t>
    </dgm:pt>
    <dgm:pt modelId="{A83D0C5B-7533-4A95-85C1-CFF145B8205B}" type="parTrans" cxnId="{42E8747B-8C46-4C64-9C2A-997BCB8AF0D8}">
      <dgm:prSet/>
      <dgm:spPr/>
      <dgm:t>
        <a:bodyPr/>
        <a:lstStyle/>
        <a:p>
          <a:endParaRPr lang="en-US"/>
        </a:p>
      </dgm:t>
    </dgm:pt>
    <dgm:pt modelId="{113AC1E3-A50E-40D0-8100-49EB3D235E04}" type="sibTrans" cxnId="{42E8747B-8C46-4C64-9C2A-997BCB8AF0D8}">
      <dgm:prSet/>
      <dgm:spPr/>
      <dgm:t>
        <a:bodyPr/>
        <a:lstStyle/>
        <a:p>
          <a:endParaRPr lang="en-US"/>
        </a:p>
      </dgm:t>
    </dgm:pt>
    <dgm:pt modelId="{5FCA51DE-4996-4492-BF18-53EE503B2A7D}">
      <dgm:prSet/>
      <dgm:spPr/>
      <dgm:t>
        <a:bodyPr/>
        <a:lstStyle/>
        <a:p>
          <a:r>
            <a:rPr lang="en-US" dirty="0"/>
            <a:t>Frequent and easy access to the instructor and a menu of campus support services</a:t>
          </a:r>
        </a:p>
      </dgm:t>
    </dgm:pt>
    <dgm:pt modelId="{7C5B0DEF-2DD9-411D-8AEB-2873027E3F1D}" type="parTrans" cxnId="{0D7296EB-30AC-454A-93D8-6EE586C8CE73}">
      <dgm:prSet/>
      <dgm:spPr/>
      <dgm:t>
        <a:bodyPr/>
        <a:lstStyle/>
        <a:p>
          <a:endParaRPr lang="en-US"/>
        </a:p>
      </dgm:t>
    </dgm:pt>
    <dgm:pt modelId="{4371670B-EC64-49F5-9920-CD8E97496F3E}" type="sibTrans" cxnId="{0D7296EB-30AC-454A-93D8-6EE586C8CE73}">
      <dgm:prSet/>
      <dgm:spPr/>
      <dgm:t>
        <a:bodyPr/>
        <a:lstStyle/>
        <a:p>
          <a:endParaRPr lang="en-US"/>
        </a:p>
      </dgm:t>
    </dgm:pt>
    <dgm:pt modelId="{E6A489A7-499E-4829-81BA-2DDDE96663C2}" type="pres">
      <dgm:prSet presAssocID="{0962B7AE-38B8-4248-AC7D-FE2366686371}" presName="root" presStyleCnt="0">
        <dgm:presLayoutVars>
          <dgm:dir/>
          <dgm:resizeHandles val="exact"/>
        </dgm:presLayoutVars>
      </dgm:prSet>
      <dgm:spPr/>
    </dgm:pt>
    <dgm:pt modelId="{CBE81266-CC70-4679-9D51-E32F90792FF8}" type="pres">
      <dgm:prSet presAssocID="{E576EC09-799E-4702-93EB-2632EF24F3CD}" presName="compNode" presStyleCnt="0"/>
      <dgm:spPr/>
    </dgm:pt>
    <dgm:pt modelId="{80A217AF-04CC-4535-A694-28BE4F42AE01}" type="pres">
      <dgm:prSet presAssocID="{E576EC09-799E-4702-93EB-2632EF24F3CD}"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ullseye"/>
        </a:ext>
      </dgm:extLst>
    </dgm:pt>
    <dgm:pt modelId="{975BECF1-8EA2-4CD5-9E09-FBA9A1F6248C}" type="pres">
      <dgm:prSet presAssocID="{E576EC09-799E-4702-93EB-2632EF24F3CD}" presName="spaceRect" presStyleCnt="0"/>
      <dgm:spPr/>
    </dgm:pt>
    <dgm:pt modelId="{AAEB8CD6-F5F3-4B1C-8B37-17AD03DEE6E9}" type="pres">
      <dgm:prSet presAssocID="{E576EC09-799E-4702-93EB-2632EF24F3CD}" presName="textRect" presStyleLbl="revTx" presStyleIdx="0" presStyleCnt="4" custScaleY="166026">
        <dgm:presLayoutVars>
          <dgm:chMax val="1"/>
          <dgm:chPref val="1"/>
        </dgm:presLayoutVars>
      </dgm:prSet>
      <dgm:spPr/>
    </dgm:pt>
    <dgm:pt modelId="{5E7D2BE5-AA21-4E81-A1DC-757611C60F67}" type="pres">
      <dgm:prSet presAssocID="{9553F624-976B-4AA4-B985-0527D290FD02}" presName="sibTrans" presStyleCnt="0"/>
      <dgm:spPr/>
    </dgm:pt>
    <dgm:pt modelId="{0B59D581-36AD-425F-9614-7A420EE3AFEE}" type="pres">
      <dgm:prSet presAssocID="{BBCFE635-B47E-44C7-A8CB-72A9D85E6495}" presName="compNode" presStyleCnt="0"/>
      <dgm:spPr/>
    </dgm:pt>
    <dgm:pt modelId="{40EA1399-F7E7-47F9-BE92-29C0947E5728}" type="pres">
      <dgm:prSet presAssocID="{BBCFE635-B47E-44C7-A8CB-72A9D85E6495}"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s"/>
        </a:ext>
      </dgm:extLst>
    </dgm:pt>
    <dgm:pt modelId="{A6E9A9AF-0ADA-432F-A802-DF6B11144BC5}" type="pres">
      <dgm:prSet presAssocID="{BBCFE635-B47E-44C7-A8CB-72A9D85E6495}" presName="spaceRect" presStyleCnt="0"/>
      <dgm:spPr/>
    </dgm:pt>
    <dgm:pt modelId="{23BD6561-1857-4268-875D-C5397D5C8EA3}" type="pres">
      <dgm:prSet presAssocID="{BBCFE635-B47E-44C7-A8CB-72A9D85E6495}" presName="textRect" presStyleLbl="revTx" presStyleIdx="1" presStyleCnt="4" custScaleY="165000">
        <dgm:presLayoutVars>
          <dgm:chMax val="1"/>
          <dgm:chPref val="1"/>
        </dgm:presLayoutVars>
      </dgm:prSet>
      <dgm:spPr/>
    </dgm:pt>
    <dgm:pt modelId="{528A5BDF-37AD-4525-906A-090D1FB3E798}" type="pres">
      <dgm:prSet presAssocID="{5554A878-449B-4F04-8CB1-E51505E07125}" presName="sibTrans" presStyleCnt="0"/>
      <dgm:spPr/>
    </dgm:pt>
    <dgm:pt modelId="{1E3C87E9-7F05-4A1B-AC85-D43193024E12}" type="pres">
      <dgm:prSet presAssocID="{90A257F2-1052-43DD-9E89-988A3234A81B}" presName="compNode" presStyleCnt="0"/>
      <dgm:spPr/>
    </dgm:pt>
    <dgm:pt modelId="{CF22D659-F7C4-4DD6-8D70-1897D65B7470}" type="pres">
      <dgm:prSet presAssocID="{90A257F2-1052-43DD-9E89-988A3234A81B}"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197689EA-4B79-4F1F-A2F7-81FF9487399A}" type="pres">
      <dgm:prSet presAssocID="{90A257F2-1052-43DD-9E89-988A3234A81B}" presName="spaceRect" presStyleCnt="0"/>
      <dgm:spPr/>
    </dgm:pt>
    <dgm:pt modelId="{141C1035-90C6-403C-AA8A-3631A78C1AC7}" type="pres">
      <dgm:prSet presAssocID="{90A257F2-1052-43DD-9E89-988A3234A81B}" presName="textRect" presStyleLbl="revTx" presStyleIdx="2" presStyleCnt="4" custScaleY="163657">
        <dgm:presLayoutVars>
          <dgm:chMax val="1"/>
          <dgm:chPref val="1"/>
        </dgm:presLayoutVars>
      </dgm:prSet>
      <dgm:spPr/>
    </dgm:pt>
    <dgm:pt modelId="{2EB45B7C-160C-4B6F-9A8C-15CF24E04A46}" type="pres">
      <dgm:prSet presAssocID="{113AC1E3-A50E-40D0-8100-49EB3D235E04}" presName="sibTrans" presStyleCnt="0"/>
      <dgm:spPr/>
    </dgm:pt>
    <dgm:pt modelId="{22737C18-44F8-4131-8FAE-0DDA61393BF3}" type="pres">
      <dgm:prSet presAssocID="{5FCA51DE-4996-4492-BF18-53EE503B2A7D}" presName="compNode" presStyleCnt="0"/>
      <dgm:spPr/>
    </dgm:pt>
    <dgm:pt modelId="{EE8E8E2E-D947-4487-B67A-B160A9B62192}" type="pres">
      <dgm:prSet presAssocID="{5FCA51DE-4996-4492-BF18-53EE503B2A7D}"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eacher"/>
        </a:ext>
      </dgm:extLst>
    </dgm:pt>
    <dgm:pt modelId="{9AE51354-245B-4850-A621-CC6885D9DC3D}" type="pres">
      <dgm:prSet presAssocID="{5FCA51DE-4996-4492-BF18-53EE503B2A7D}" presName="spaceRect" presStyleCnt="0"/>
      <dgm:spPr/>
    </dgm:pt>
    <dgm:pt modelId="{7CF9B2C4-0E23-4BBB-8D95-6A648909E8BC}" type="pres">
      <dgm:prSet presAssocID="{5FCA51DE-4996-4492-BF18-53EE503B2A7D}" presName="textRect" presStyleLbl="revTx" presStyleIdx="3" presStyleCnt="4" custScaleY="158639">
        <dgm:presLayoutVars>
          <dgm:chMax val="1"/>
          <dgm:chPref val="1"/>
        </dgm:presLayoutVars>
      </dgm:prSet>
      <dgm:spPr/>
    </dgm:pt>
  </dgm:ptLst>
  <dgm:cxnLst>
    <dgm:cxn modelId="{58E18F32-F21C-44B2-8CA1-9C9BF24401E2}" srcId="{0962B7AE-38B8-4248-AC7D-FE2366686371}" destId="{E576EC09-799E-4702-93EB-2632EF24F3CD}" srcOrd="0" destOrd="0" parTransId="{46D6136F-C685-43D2-9414-3EE82D6D0D85}" sibTransId="{9553F624-976B-4AA4-B985-0527D290FD02}"/>
    <dgm:cxn modelId="{962A705E-D6E6-4769-A3DF-6F1A416914DA}" srcId="{0962B7AE-38B8-4248-AC7D-FE2366686371}" destId="{BBCFE635-B47E-44C7-A8CB-72A9D85E6495}" srcOrd="1" destOrd="0" parTransId="{E89DB8E9-4193-4873-A2AD-A7F0B3306525}" sibTransId="{5554A878-449B-4F04-8CB1-E51505E07125}"/>
    <dgm:cxn modelId="{4B21F543-C36D-4221-AEFE-08AA198DA82A}" type="presOf" srcId="{E576EC09-799E-4702-93EB-2632EF24F3CD}" destId="{AAEB8CD6-F5F3-4B1C-8B37-17AD03DEE6E9}" srcOrd="0" destOrd="0" presId="urn:microsoft.com/office/officeart/2018/2/layout/IconLabelList"/>
    <dgm:cxn modelId="{42E8747B-8C46-4C64-9C2A-997BCB8AF0D8}" srcId="{0962B7AE-38B8-4248-AC7D-FE2366686371}" destId="{90A257F2-1052-43DD-9E89-988A3234A81B}" srcOrd="2" destOrd="0" parTransId="{A83D0C5B-7533-4A95-85C1-CFF145B8205B}" sibTransId="{113AC1E3-A50E-40D0-8100-49EB3D235E04}"/>
    <dgm:cxn modelId="{C5F8B489-6E6F-4A1C-8E47-3D8CB1B84D61}" type="presOf" srcId="{90A257F2-1052-43DD-9E89-988A3234A81B}" destId="{141C1035-90C6-403C-AA8A-3631A78C1AC7}" srcOrd="0" destOrd="0" presId="urn:microsoft.com/office/officeart/2018/2/layout/IconLabelList"/>
    <dgm:cxn modelId="{31C477A4-1857-4721-9AFF-1DFDA58876BE}" type="presOf" srcId="{BBCFE635-B47E-44C7-A8CB-72A9D85E6495}" destId="{23BD6561-1857-4268-875D-C5397D5C8EA3}" srcOrd="0" destOrd="0" presId="urn:microsoft.com/office/officeart/2018/2/layout/IconLabelList"/>
    <dgm:cxn modelId="{F16480A4-A30D-4533-8503-FD31572A42D9}" type="presOf" srcId="{0962B7AE-38B8-4248-AC7D-FE2366686371}" destId="{E6A489A7-499E-4829-81BA-2DDDE96663C2}" srcOrd="0" destOrd="0" presId="urn:microsoft.com/office/officeart/2018/2/layout/IconLabelList"/>
    <dgm:cxn modelId="{FD9C31DF-6B8F-4EC7-B194-8A8EA33AD1D9}" type="presOf" srcId="{5FCA51DE-4996-4492-BF18-53EE503B2A7D}" destId="{7CF9B2C4-0E23-4BBB-8D95-6A648909E8BC}" srcOrd="0" destOrd="0" presId="urn:microsoft.com/office/officeart/2018/2/layout/IconLabelList"/>
    <dgm:cxn modelId="{0D7296EB-30AC-454A-93D8-6EE586C8CE73}" srcId="{0962B7AE-38B8-4248-AC7D-FE2366686371}" destId="{5FCA51DE-4996-4492-BF18-53EE503B2A7D}" srcOrd="3" destOrd="0" parTransId="{7C5B0DEF-2DD9-411D-8AEB-2873027E3F1D}" sibTransId="{4371670B-EC64-49F5-9920-CD8E97496F3E}"/>
    <dgm:cxn modelId="{4EF1B5A4-FC43-456C-85AC-CE549D97ABB3}" type="presParOf" srcId="{E6A489A7-499E-4829-81BA-2DDDE96663C2}" destId="{CBE81266-CC70-4679-9D51-E32F90792FF8}" srcOrd="0" destOrd="0" presId="urn:microsoft.com/office/officeart/2018/2/layout/IconLabelList"/>
    <dgm:cxn modelId="{0F7D4E51-5A7E-49D7-912E-FF15596D1EFA}" type="presParOf" srcId="{CBE81266-CC70-4679-9D51-E32F90792FF8}" destId="{80A217AF-04CC-4535-A694-28BE4F42AE01}" srcOrd="0" destOrd="0" presId="urn:microsoft.com/office/officeart/2018/2/layout/IconLabelList"/>
    <dgm:cxn modelId="{1D598E66-22AE-49A8-9382-BEE62A0CC6E9}" type="presParOf" srcId="{CBE81266-CC70-4679-9D51-E32F90792FF8}" destId="{975BECF1-8EA2-4CD5-9E09-FBA9A1F6248C}" srcOrd="1" destOrd="0" presId="urn:microsoft.com/office/officeart/2018/2/layout/IconLabelList"/>
    <dgm:cxn modelId="{A5EC8FAB-1C4A-4680-8AA5-A541EE3555B8}" type="presParOf" srcId="{CBE81266-CC70-4679-9D51-E32F90792FF8}" destId="{AAEB8CD6-F5F3-4B1C-8B37-17AD03DEE6E9}" srcOrd="2" destOrd="0" presId="urn:microsoft.com/office/officeart/2018/2/layout/IconLabelList"/>
    <dgm:cxn modelId="{EA2B6ACD-F0BE-4864-837B-7A1CFE51F933}" type="presParOf" srcId="{E6A489A7-499E-4829-81BA-2DDDE96663C2}" destId="{5E7D2BE5-AA21-4E81-A1DC-757611C60F67}" srcOrd="1" destOrd="0" presId="urn:microsoft.com/office/officeart/2018/2/layout/IconLabelList"/>
    <dgm:cxn modelId="{6942576D-E8CA-4F92-836F-1FB0C8754F41}" type="presParOf" srcId="{E6A489A7-499E-4829-81BA-2DDDE96663C2}" destId="{0B59D581-36AD-425F-9614-7A420EE3AFEE}" srcOrd="2" destOrd="0" presId="urn:microsoft.com/office/officeart/2018/2/layout/IconLabelList"/>
    <dgm:cxn modelId="{3785B922-69A5-41B0-BCC3-3FE146539644}" type="presParOf" srcId="{0B59D581-36AD-425F-9614-7A420EE3AFEE}" destId="{40EA1399-F7E7-47F9-BE92-29C0947E5728}" srcOrd="0" destOrd="0" presId="urn:microsoft.com/office/officeart/2018/2/layout/IconLabelList"/>
    <dgm:cxn modelId="{07B4E351-FB3D-4064-B231-E8D34C22517D}" type="presParOf" srcId="{0B59D581-36AD-425F-9614-7A420EE3AFEE}" destId="{A6E9A9AF-0ADA-432F-A802-DF6B11144BC5}" srcOrd="1" destOrd="0" presId="urn:microsoft.com/office/officeart/2018/2/layout/IconLabelList"/>
    <dgm:cxn modelId="{5C067737-4219-411B-8750-1E91129DFD71}" type="presParOf" srcId="{0B59D581-36AD-425F-9614-7A420EE3AFEE}" destId="{23BD6561-1857-4268-875D-C5397D5C8EA3}" srcOrd="2" destOrd="0" presId="urn:microsoft.com/office/officeart/2018/2/layout/IconLabelList"/>
    <dgm:cxn modelId="{27B7267A-E11F-4268-99ED-C8217C43ACDC}" type="presParOf" srcId="{E6A489A7-499E-4829-81BA-2DDDE96663C2}" destId="{528A5BDF-37AD-4525-906A-090D1FB3E798}" srcOrd="3" destOrd="0" presId="urn:microsoft.com/office/officeart/2018/2/layout/IconLabelList"/>
    <dgm:cxn modelId="{A6846BE1-259A-4738-A7BD-6639867328B2}" type="presParOf" srcId="{E6A489A7-499E-4829-81BA-2DDDE96663C2}" destId="{1E3C87E9-7F05-4A1B-AC85-D43193024E12}" srcOrd="4" destOrd="0" presId="urn:microsoft.com/office/officeart/2018/2/layout/IconLabelList"/>
    <dgm:cxn modelId="{D303AAAC-AB61-425D-9A91-A07CDCF2A3AF}" type="presParOf" srcId="{1E3C87E9-7F05-4A1B-AC85-D43193024E12}" destId="{CF22D659-F7C4-4DD6-8D70-1897D65B7470}" srcOrd="0" destOrd="0" presId="urn:microsoft.com/office/officeart/2018/2/layout/IconLabelList"/>
    <dgm:cxn modelId="{1C237D89-A76B-4436-9552-1D409D8A636D}" type="presParOf" srcId="{1E3C87E9-7F05-4A1B-AC85-D43193024E12}" destId="{197689EA-4B79-4F1F-A2F7-81FF9487399A}" srcOrd="1" destOrd="0" presId="urn:microsoft.com/office/officeart/2018/2/layout/IconLabelList"/>
    <dgm:cxn modelId="{C3EF70C5-6645-4677-8AC7-D09FA9125E5F}" type="presParOf" srcId="{1E3C87E9-7F05-4A1B-AC85-D43193024E12}" destId="{141C1035-90C6-403C-AA8A-3631A78C1AC7}" srcOrd="2" destOrd="0" presId="urn:microsoft.com/office/officeart/2018/2/layout/IconLabelList"/>
    <dgm:cxn modelId="{D7E5AA39-E331-4CCA-8498-F830511D0F62}" type="presParOf" srcId="{E6A489A7-499E-4829-81BA-2DDDE96663C2}" destId="{2EB45B7C-160C-4B6F-9A8C-15CF24E04A46}" srcOrd="5" destOrd="0" presId="urn:microsoft.com/office/officeart/2018/2/layout/IconLabelList"/>
    <dgm:cxn modelId="{D9EDE46F-97C4-4BD3-9C00-04E56D0629C8}" type="presParOf" srcId="{E6A489A7-499E-4829-81BA-2DDDE96663C2}" destId="{22737C18-44F8-4131-8FAE-0DDA61393BF3}" srcOrd="6" destOrd="0" presId="urn:microsoft.com/office/officeart/2018/2/layout/IconLabelList"/>
    <dgm:cxn modelId="{3A965CE7-96D2-404A-ACFC-A6510E2049FD}" type="presParOf" srcId="{22737C18-44F8-4131-8FAE-0DDA61393BF3}" destId="{EE8E8E2E-D947-4487-B67A-B160A9B62192}" srcOrd="0" destOrd="0" presId="urn:microsoft.com/office/officeart/2018/2/layout/IconLabelList"/>
    <dgm:cxn modelId="{6024099A-F1F7-4C6B-BB60-C00E8BD18DEC}" type="presParOf" srcId="{22737C18-44F8-4131-8FAE-0DDA61393BF3}" destId="{9AE51354-245B-4850-A621-CC6885D9DC3D}" srcOrd="1" destOrd="0" presId="urn:microsoft.com/office/officeart/2018/2/layout/IconLabelList"/>
    <dgm:cxn modelId="{5A5FDFDF-1CBA-458E-A1B5-58F0A2DD2527}" type="presParOf" srcId="{22737C18-44F8-4131-8FAE-0DDA61393BF3}" destId="{7CF9B2C4-0E23-4BBB-8D95-6A648909E8B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217AF-04CC-4535-A694-28BE4F42AE01}">
      <dsp:nvSpPr>
        <dsp:cNvPr id="0" name=""/>
        <dsp:cNvSpPr/>
      </dsp:nvSpPr>
      <dsp:spPr>
        <a:xfrm>
          <a:off x="813611" y="561730"/>
          <a:ext cx="1071289" cy="10712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EB8CD6-F5F3-4B1C-8B37-17AD03DEE6E9}">
      <dsp:nvSpPr>
        <dsp:cNvPr id="0" name=""/>
        <dsp:cNvSpPr/>
      </dsp:nvSpPr>
      <dsp:spPr>
        <a:xfrm>
          <a:off x="158934" y="1711572"/>
          <a:ext cx="2380642" cy="1195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Effective course design – with well stated course objectives and activities that support the learning objectives that help them struggle through </a:t>
          </a:r>
          <a:r>
            <a:rPr lang="en-US" sz="1200" kern="1200" dirty="0">
              <a:hlinkClick xmlns:r="http://schemas.openxmlformats.org/officeDocument/2006/relationships" r:id="rId3"/>
            </a:rPr>
            <a:t>BBQ’s (Big Beautiful Questions)</a:t>
          </a:r>
          <a:endParaRPr lang="en-US" sz="1200" kern="1200" dirty="0"/>
        </a:p>
      </dsp:txBody>
      <dsp:txXfrm>
        <a:off x="158934" y="1711572"/>
        <a:ext cx="2380642" cy="1195387"/>
      </dsp:txXfrm>
    </dsp:sp>
    <dsp:sp modelId="{40EA1399-F7E7-47F9-BE92-29C0947E5728}">
      <dsp:nvSpPr>
        <dsp:cNvPr id="0" name=""/>
        <dsp:cNvSpPr/>
      </dsp:nvSpPr>
      <dsp:spPr>
        <a:xfrm>
          <a:off x="3610866" y="563577"/>
          <a:ext cx="1071289" cy="107128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BD6561-1857-4268-875D-C5397D5C8EA3}">
      <dsp:nvSpPr>
        <dsp:cNvPr id="0" name=""/>
        <dsp:cNvSpPr/>
      </dsp:nvSpPr>
      <dsp:spPr>
        <a:xfrm>
          <a:off x="2956189" y="1717112"/>
          <a:ext cx="2380642" cy="11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Frequent Interaction with professor and class collaboration activities and exercises</a:t>
          </a:r>
        </a:p>
      </dsp:txBody>
      <dsp:txXfrm>
        <a:off x="2956189" y="1717112"/>
        <a:ext cx="2380642" cy="1188000"/>
      </dsp:txXfrm>
    </dsp:sp>
    <dsp:sp modelId="{CF22D659-F7C4-4DD6-8D70-1897D65B7470}">
      <dsp:nvSpPr>
        <dsp:cNvPr id="0" name=""/>
        <dsp:cNvSpPr/>
      </dsp:nvSpPr>
      <dsp:spPr>
        <a:xfrm>
          <a:off x="6408120" y="565994"/>
          <a:ext cx="1071289" cy="107128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1C1035-90C6-403C-AA8A-3631A78C1AC7}">
      <dsp:nvSpPr>
        <dsp:cNvPr id="0" name=""/>
        <dsp:cNvSpPr/>
      </dsp:nvSpPr>
      <dsp:spPr>
        <a:xfrm>
          <a:off x="5753444" y="1724365"/>
          <a:ext cx="2380642" cy="117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A mix of high and low stakes assessments that allow the student to know how well they are doing throughout the course</a:t>
          </a:r>
        </a:p>
      </dsp:txBody>
      <dsp:txXfrm>
        <a:off x="5753444" y="1724365"/>
        <a:ext cx="2380642" cy="1178330"/>
      </dsp:txXfrm>
    </dsp:sp>
    <dsp:sp modelId="{EE8E8E2E-D947-4487-B67A-B160A9B62192}">
      <dsp:nvSpPr>
        <dsp:cNvPr id="0" name=""/>
        <dsp:cNvSpPr/>
      </dsp:nvSpPr>
      <dsp:spPr>
        <a:xfrm>
          <a:off x="9205375" y="575026"/>
          <a:ext cx="1071289" cy="107128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F9B2C4-0E23-4BBB-8D95-6A648909E8BC}">
      <dsp:nvSpPr>
        <dsp:cNvPr id="0" name=""/>
        <dsp:cNvSpPr/>
      </dsp:nvSpPr>
      <dsp:spPr>
        <a:xfrm>
          <a:off x="8550698" y="1751462"/>
          <a:ext cx="2380642" cy="114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Frequent and easy access to the instructor and a menu of campus support services</a:t>
          </a:r>
        </a:p>
      </dsp:txBody>
      <dsp:txXfrm>
        <a:off x="8550698" y="1751462"/>
        <a:ext cx="2380642" cy="11422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3T20:48:05.1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27,'134'-1,"-24"-2,201 22,-154 13,26 3,-41-23,1-6,212-19,275-66,-527 64,58 0,306 10,-233 9,1674-4,-1895 1,-1 0,0 1,0 0,0 1,0 1,16 6,-4-1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3T20:48:13.8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73,'1335'0,"-1122"13,9-1,1650-13,-1780 6,152 26,-152-16,163 7,132 1,15 0,-75-26,329 6,-333 19,153 4,-285-24,216-7,-229-21,-94 11,-82 14,155-29,-134 24,-1-1,0-1,-1 0,37-22,-31 17,1 0,0 3,1 0,0 1,50-7,-10 1,-14 5,0 2,64-1,-31 3,491-4,-352 12,-107-2,729 24,359 2,-821-29,1843 3,-1931 11,-48-1,996-7,-703-4,-76 27,2 30,-48-6,-325-40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3T20:48:17.5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75,'2440'0,"-2355"-5,155-27,-151 17,150-7,1061 24,-1127 7,-1 7,184 41,-202-30,-105-19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3T20:48:40.9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25,'207'-12,"7"0,701 12,243 1,-779 13,-348-11,-31-3,0 0,0 0,0 0,0 0,-1 0,1 0,0 0,0 1,0-1,0 0,0 0,0 0,0 0,0 0,0 0,0 0,-1 0,1 0,0 0,0 0,0 0,0 0,0 0,0 1,0-1,0 0,0 0,0 0,0 0,0 0,0 0,0 0,0 0,0 1,0-1,0 0,0 0,0 0,0 0,0 0,0 0,-47 3,-448-3,468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3T20:48:45.1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1,'1'2,"-1"0,1 0,0 0,0 0,-1 0,1 0,0-1,0 1,1 0,-1-1,0 1,1-1,-1 1,1-1,-1 1,1-1,-1 0,1 0,0 0,0 0,0 0,0 0,-1-1,1 1,0 0,0-1,4 1,59 8,-63-9,342 0,-156-23,258-1,-23 24,-403 2,-1 0,0 2,0 0,0 1,-1 1,0 1,0 0,27 16,-17-9,0-2,33 10,-37-16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3T20:48:51.8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0 121,'8'-1,"0"-1,0 0,-1 0,1 0,-1-1,0 0,12-6,15-7,5 5,1 2,0 2,0 1,79 0,-67 4,0-1,69-15,-90 11,0 2,0 2,0 0,0 3,42 3,-1 6,81 20,-85-20,-48-8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3T20:49:11.5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73,'1'1,"-1"-1,0 1,0 0,1 0,-1 0,1-1,-1 1,1 0,-1 0,1-1,-1 1,1 0,0-1,-1 1,1 0,0-1,0 1,-1-1,1 0,0 1,0-1,0 1,-1-1,1 0,0 0,0 0,2 1,28 3,-26-4,374 6,-205-9,3830 3,-3600 33,-241-14,259 44,-193-25,-116-27,1-4,133-10,-54-1,942 4,-954-12,6 0,-186 12,34 1,0-1,0-2,0-2,59-14,-26 3,1 3,1 2,133 1,44-6,226-37,-372 44,139 9,-89 2,-111-3,252-6,-221 1,-1-3,79-21,-92 15,1 2,0 2,68-2,388 14,-490-1,0 1,0 1,0 1,40 13,90 40,-138-50,38 15,-36-12,1-2,0 0,0-2,1 0,0-1,0-1,0 0,34 0,-23-5,6 0,0 1,0 1,1 2,66 15,-66-9,0-2,0-2,61 2,119-12,-207 4,39-3,58-14,21-3,111-9,263-16,-416 45,196 6,-218 6,-1 3,-1 2,84 33,-77-24,-38-14,194 60,-176-58,1-2,81 6,268-17,-174-4,-166 3,0-3,0-2,-1-3,63-18,-3-15,15-4,-75 34,1 3,0 2,1 4,75 3,-42 1,49-2,571 3,-679-1,-1 1,37 8,-31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3T20:49:13.8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74,'28'-2,"0"-1,0-2,0 0,47-17,-49 14,1 0,1 1,-1 2,57-3,-56 8,0 1,50 9,-55-5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3T20:49:17.0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1,'76'4,"140"25,-107-11,190 18,430-2,-326-11,-37-1,1085-24,-859-21,-54-1,-293 23,481-16,849-13,-1150 31,-388-5,-24-1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Tuesday, April 4, 2023</a:t>
            </a:fld>
            <a:endParaRPr lang="en-US"/>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02319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Tuesday, April 4,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7092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Tuesday, April 4,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3061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Tuesday, April 4,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633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Tuesday, April 4,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0979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Tuesday, April 4,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8085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Tuesday, April 4,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0682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Tuesday, April 4,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27424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Tuesday, April 4,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3449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Tuesday, April 4,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31150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Tuesday, April 4,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2021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Tuesday, April 4, 2023</a:t>
            </a:fld>
            <a:endParaRPr lang="en-US"/>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656601346"/>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insidehighered.com/news/2020/02/27/study-student-evaluations-teaching-are-deeply-flawed"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rebeccakreitzer.com/bias/" TargetMode="External"/><Relationship Id="rId1" Type="http://schemas.openxmlformats.org/officeDocument/2006/relationships/slideLayout" Target="../slideLayouts/slideLayout7.xml"/><Relationship Id="rId5" Type="http://schemas.openxmlformats.org/officeDocument/2006/relationships/hyperlink" Target="https://www.rebeccakreitzer.com/"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0.png"/><Relationship Id="rId18" Type="http://schemas.openxmlformats.org/officeDocument/2006/relationships/customXml" Target="../ink/ink7.xml"/><Relationship Id="rId3" Type="http://schemas.openxmlformats.org/officeDocument/2006/relationships/image" Target="../media/image6.png"/><Relationship Id="rId21" Type="http://schemas.openxmlformats.org/officeDocument/2006/relationships/image" Target="../media/image14.png"/><Relationship Id="rId7" Type="http://schemas.openxmlformats.org/officeDocument/2006/relationships/image" Target="../media/image70.png"/><Relationship Id="rId12" Type="http://schemas.openxmlformats.org/officeDocument/2006/relationships/customXml" Target="../ink/ink4.xml"/><Relationship Id="rId17" Type="http://schemas.openxmlformats.org/officeDocument/2006/relationships/image" Target="../media/image12.png"/><Relationship Id="rId2" Type="http://schemas.openxmlformats.org/officeDocument/2006/relationships/hyperlink" Target="https://www.rebeccakreitzer.com/bias/" TargetMode="External"/><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image" Target="../media/image9.png"/><Relationship Id="rId5" Type="http://schemas.openxmlformats.org/officeDocument/2006/relationships/hyperlink" Target="https://www.rebeccakreitzer.com/" TargetMode="External"/><Relationship Id="rId15" Type="http://schemas.openxmlformats.org/officeDocument/2006/relationships/image" Target="../media/image11.png"/><Relationship Id="rId23" Type="http://schemas.openxmlformats.org/officeDocument/2006/relationships/image" Target="../media/image15.png"/><Relationship Id="rId10" Type="http://schemas.openxmlformats.org/officeDocument/2006/relationships/customXml" Target="../ink/ink3.xml"/><Relationship Id="rId19"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8.png"/><Relationship Id="rId14" Type="http://schemas.openxmlformats.org/officeDocument/2006/relationships/customXml" Target="../ink/ink5.xml"/><Relationship Id="rId22" Type="http://schemas.openxmlformats.org/officeDocument/2006/relationships/customXml" Target="../ink/ink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aaup.org/report/statement-teaching-evaluation"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aaup.org/report/statement-teaching-evaluation"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aera.net/Education-Research/Issues-and-Initiatives/Faculty-Issues/Faculty-Evaluation"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era.net/Education-Research/Issues-and-Initiatives/Faculty-Issues/Faculty-Evaluation"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ationalacademies.org/our-work/recognition-and-evaluation-of-teaching-in-higher-education-a-workshop"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nationalacademies.org/our-work/recognition-and-evaluation-of-teaching-in-higher-education-a-worksho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ps.mla.org/Resources/Policy-Statements/ADFL-Statement-of-Good-Practice-Teaching-Evaluation-and-Scholarship"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s://www.maps.mla.org/Resources/Policy-Statements/ADE-Statement-of-Good-Practice-Teaching-Evaluation-and-Scholarship"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files.eric.ed.gov/fulltext/EJ909070.pdf" TargetMode="Externa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gmg81phhvh63.cloudfront.net/content/user-photos/Publications/Archives/Peer-Review/PR_SP09_Vol11No2.pdf" TargetMode="Externa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hyperlink" Target="https://oscqr.suny.edu/" TargetMode="External"/><Relationship Id="rId7" Type="http://schemas.openxmlformats.org/officeDocument/2006/relationships/image" Target="../media/image29.emf"/><Relationship Id="rId2" Type="http://schemas.openxmlformats.org/officeDocument/2006/relationships/hyperlink" Target="https://www.blackboard.com/resources/are-your-courses-exemplary" TargetMode="External"/><Relationship Id="rId1" Type="http://schemas.openxmlformats.org/officeDocument/2006/relationships/slideLayout" Target="../slideLayouts/slideLayout7.xml"/><Relationship Id="rId6" Type="http://schemas.openxmlformats.org/officeDocument/2006/relationships/hyperlink" Target="https://www.qualitymatters.org/sites/default/files/PDFs/QM-Higher-Ed-Sixth-Edition-Specific-Review-Standards-Accessible.pdf" TargetMode="External"/><Relationship Id="rId5" Type="http://schemas.openxmlformats.org/officeDocument/2006/relationships/hyperlink" Target="https://www.qualitymatters.org/qa-resources/rubric-standards/higher-ed-rubric" TargetMode="External"/><Relationship Id="rId10" Type="http://schemas.openxmlformats.org/officeDocument/2006/relationships/image" Target="../media/image32.emf"/><Relationship Id="rId4" Type="http://schemas.openxmlformats.org/officeDocument/2006/relationships/hyperlink" Target="https://onlinelearningconsortium.org/consult/olc-quality-course-teaching-instructional-practice/" TargetMode="External"/><Relationship Id="rId9"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hyperlink" Target="https://learn.anthology.com/ECP-Cohort-Sessions" TargetMode="External"/><Relationship Id="rId2" Type="http://schemas.openxmlformats.org/officeDocument/2006/relationships/hyperlink" Target="https://www.blackboard.com/resources/are-your-courses-exemplary"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blackboard.com/resources/are-your-courses-exemplary" TargetMode="External"/><Relationship Id="rId1" Type="http://schemas.openxmlformats.org/officeDocument/2006/relationships/slideLayout" Target="../slideLayouts/slideLayout2.xml"/><Relationship Id="rId4" Type="http://schemas.openxmlformats.org/officeDocument/2006/relationships/hyperlink" Target="https://community.anthology.com/groups/blogpost/view/32/17/89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oscqr.suny.edu/"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onlinelearningconsortium.org/consult/olc-quality-course-teaching-instructional-practice/"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qualitymatters.org/qa-resources/rubric-standards/higher-ed-rubri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hyperlink" Target="https://www.deefinkandassociates.com/GuidetoCourseDesignAug05.pdf"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researchgate.net/profile/Steve-Getty" TargetMode="External"/><Relationship Id="rId3" Type="http://schemas.openxmlformats.org/officeDocument/2006/relationships/image" Target="../media/image48.png"/><Relationship Id="rId7" Type="http://schemas.openxmlformats.org/officeDocument/2006/relationships/hyperlink" Target="https://www.researchgate.net/institution/University_of_Virginia" TargetMode="External"/><Relationship Id="rId2" Type="http://schemas.openxmlformats.org/officeDocument/2006/relationships/hyperlink" Target="https://www.researchgate.net/publication/319433479_User%27s_Guide_for_the_Expectancy-Value-Cost_Survey_of_Student_Motivation" TargetMode="External"/><Relationship Id="rId1" Type="http://schemas.openxmlformats.org/officeDocument/2006/relationships/slideLayout" Target="../slideLayouts/slideLayout2.xml"/><Relationship Id="rId6" Type="http://schemas.openxmlformats.org/officeDocument/2006/relationships/hyperlink" Target="https://www.researchgate.net/profile/Chris-Hulleman" TargetMode="External"/><Relationship Id="rId11" Type="http://schemas.openxmlformats.org/officeDocument/2006/relationships/hyperlink" Target="https://www.researchgate.net/institution/University_of_Colorado_Colorado_Springs" TargetMode="External"/><Relationship Id="rId5" Type="http://schemas.openxmlformats.org/officeDocument/2006/relationships/hyperlink" Target="https://www.researchgate.net/institution/James-Madison-University" TargetMode="External"/><Relationship Id="rId10" Type="http://schemas.openxmlformats.org/officeDocument/2006/relationships/hyperlink" Target="https://www.researchgate.net/profile/Joseph-Taylor-24" TargetMode="External"/><Relationship Id="rId4" Type="http://schemas.openxmlformats.org/officeDocument/2006/relationships/hyperlink" Target="https://www.researchgate.net/profile/Kenneth-Barron" TargetMode="External"/><Relationship Id="rId9" Type="http://schemas.openxmlformats.org/officeDocument/2006/relationships/hyperlink" Target="https://www.researchgate.net/institution/Colorado-Colleg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commons.lib.jmu.edu/cgi/viewcontent.cgi?article=1221&amp;context=master201019" TargetMode="External"/><Relationship Id="rId1" Type="http://schemas.openxmlformats.org/officeDocument/2006/relationships/slideLayout" Target="../slideLayouts/slideLayout2.xml"/><Relationship Id="rId5" Type="http://schemas.openxmlformats.org/officeDocument/2006/relationships/hyperlink" Target="https://teachpsych.org/ebooks/eit2006/index.php/" TargetMode="External"/><Relationship Id="rId4" Type="http://schemas.openxmlformats.org/officeDocument/2006/relationships/hyperlink" Target="https://drive.google.com/file/d/1P4YXNxUO9TZUEDzXR3W4pQxtT--KHjNG/view"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amorebeautifulquestion.com/classroom-book/" TargetMode="External"/><Relationship Id="rId1" Type="http://schemas.openxmlformats.org/officeDocument/2006/relationships/slideLayout" Target="../slideLayouts/slideLayout2.xml"/><Relationship Id="rId4" Type="http://schemas.openxmlformats.org/officeDocument/2006/relationships/hyperlink" Target="https://us.corwin.com/books/ambq-263079"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wsei.ubc.ca/resources/tools/tpi" TargetMode="External"/><Relationship Id="rId2" Type="http://schemas.openxmlformats.org/officeDocument/2006/relationships/hyperlink" Target="https://doi.org/10.1187/cbe.14-02-002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teachingperspectives.com/tpi/"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pcc.edu/sites/default/files/2019-04/faculty_teaching_self_assessment.pdf" TargetMode="External"/><Relationship Id="rId2" Type="http://schemas.openxmlformats.org/officeDocument/2006/relationships/hyperlink" Target="https://calvin.edu/offices-services/provost/files/instructorself-eval.doc" TargetMode="External"/><Relationship Id="rId1" Type="http://schemas.openxmlformats.org/officeDocument/2006/relationships/slideLayout" Target="../slideLayouts/slideLayout2.xml"/><Relationship Id="rId5" Type="http://schemas.openxmlformats.org/officeDocument/2006/relationships/hyperlink" Target="https://csal.colostate.edu/docs/cwpa/evals/University-of-Dayton-Self-Evaluation-Rubrics.pdf" TargetMode="External"/><Relationship Id="rId4" Type="http://schemas.openxmlformats.org/officeDocument/2006/relationships/hyperlink" Target="https://www.wwu.edu/teachinghandbook/evaluation_of_teaching/ICEInstructorSelfRatingForm.doc"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nationalacademies.org/our-work/recognition-and-evaluation-of-teaching-in-higher-education-a-workshop" TargetMode="External"/><Relationship Id="rId3" Type="http://schemas.openxmlformats.org/officeDocument/2006/relationships/hyperlink" Target="https://docplayer.net/13115383-Structuring-self-evaluations-prepared-by-richard-a-holmgren-allegheny-college.html" TargetMode="External"/><Relationship Id="rId7" Type="http://schemas.openxmlformats.org/officeDocument/2006/relationships/hyperlink" Target="https://www.aera.net/Education-Research/Issues-and-Initiatives/Faculty-Issues/Faculty-Evaluation" TargetMode="External"/><Relationship Id="rId2" Type="http://schemas.openxmlformats.org/officeDocument/2006/relationships/hyperlink" Target="https://dgmg81phhvh63.cloudfront.net/content/user-photos/Publications/Archives/Peer-Review/PR_SP09_Vol11No2.pdf" TargetMode="External"/><Relationship Id="rId1" Type="http://schemas.openxmlformats.org/officeDocument/2006/relationships/slideLayout" Target="../slideLayouts/slideLayout2.xml"/><Relationship Id="rId6" Type="http://schemas.openxmlformats.org/officeDocument/2006/relationships/hyperlink" Target="https://www.aaup.org/report/statement-teaching-evaluation" TargetMode="External"/><Relationship Id="rId11" Type="http://schemas.openxmlformats.org/officeDocument/2006/relationships/hyperlink" Target="https://www.deefinkandassociates.com/GuidetoCourseDesignAug05.pdf" TargetMode="External"/><Relationship Id="rId5" Type="http://schemas.openxmlformats.org/officeDocument/2006/relationships/hyperlink" Target="https://www.rebeccakreitzer.com/bias/" TargetMode="External"/><Relationship Id="rId10" Type="http://schemas.openxmlformats.org/officeDocument/2006/relationships/hyperlink" Target="https://files.eric.ed.gov/fulltext/EJ909070.pdf" TargetMode="External"/><Relationship Id="rId4" Type="http://schemas.openxmlformats.org/officeDocument/2006/relationships/hyperlink" Target="https://www.insidehighered.com/news/2020/02/27/study-student-evaluations-teaching-are-deeply-flawed" TargetMode="External"/><Relationship Id="rId9" Type="http://schemas.openxmlformats.org/officeDocument/2006/relationships/hyperlink" Target="https://www.maps.mla.org/Resources/Policy-Statements/ADE-Statement-of-Good-Practice-Teaching-Evaluation-and-Scholarship"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drive.google.com/file/d/1P4YXNxUO9TZUEDzXR3W4pQxtT--KHjNG/view" TargetMode="External"/><Relationship Id="rId13" Type="http://schemas.openxmlformats.org/officeDocument/2006/relationships/hyperlink" Target="https://doi.org/10.1187/cbe.14-02-0023" TargetMode="External"/><Relationship Id="rId3" Type="http://schemas.openxmlformats.org/officeDocument/2006/relationships/hyperlink" Target="https://oscqr.suny.edu/" TargetMode="External"/><Relationship Id="rId7" Type="http://schemas.openxmlformats.org/officeDocument/2006/relationships/hyperlink" Target="https://www.researchgate.net/publication/319433479_User%27s_Guide_for_the_Expectancy-Value-Cost_Survey_of_Student_Motivation" TargetMode="External"/><Relationship Id="rId12" Type="http://schemas.openxmlformats.org/officeDocument/2006/relationships/hyperlink" Target="https://us.corwin.com/books/ambq-263079" TargetMode="External"/><Relationship Id="rId2" Type="http://schemas.openxmlformats.org/officeDocument/2006/relationships/hyperlink" Target="https://www.blackboard.com/resources/are-your-courses-exemplary" TargetMode="External"/><Relationship Id="rId1" Type="http://schemas.openxmlformats.org/officeDocument/2006/relationships/slideLayout" Target="../slideLayouts/slideLayout2.xml"/><Relationship Id="rId6" Type="http://schemas.openxmlformats.org/officeDocument/2006/relationships/hyperlink" Target="https://www.qualitymatters.org/sites/default/files/PDFs/QM-Higher-Ed-Sixth-Edition-Specific-Review-Standards-Accessible.pdf" TargetMode="External"/><Relationship Id="rId11" Type="http://schemas.openxmlformats.org/officeDocument/2006/relationships/hyperlink" Target="https://drive.google.com/file/d/1P4YXNxUO9TZUEDzXR3W4pQxtT--KHjNG/view?usp=sharing" TargetMode="External"/><Relationship Id="rId5" Type="http://schemas.openxmlformats.org/officeDocument/2006/relationships/hyperlink" Target="https://www.qualitymatters.org/qa-resources/rubric-standards/higher-ed-rubric" TargetMode="External"/><Relationship Id="rId10" Type="http://schemas.openxmlformats.org/officeDocument/2006/relationships/hyperlink" Target="https://commons.lib.jmu.edu/cgi/viewcontent.cgi?article=1221&amp;context=master201019" TargetMode="External"/><Relationship Id="rId4" Type="http://schemas.openxmlformats.org/officeDocument/2006/relationships/hyperlink" Target="https://onlinelearningconsortium.org/consult/olc-quality-course-teaching-instructional-practice/" TargetMode="External"/><Relationship Id="rId9" Type="http://schemas.openxmlformats.org/officeDocument/2006/relationships/hyperlink" Target="https://teachpsych.org/ebooks/eit2006/index.ph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alvin.edu/offices-services/provost/files/instructorself-eval.doc" TargetMode="External"/><Relationship Id="rId2" Type="http://schemas.openxmlformats.org/officeDocument/2006/relationships/hyperlink" Target="http://www.teachingperspectives.com/tpi/" TargetMode="External"/><Relationship Id="rId1" Type="http://schemas.openxmlformats.org/officeDocument/2006/relationships/slideLayout" Target="../slideLayouts/slideLayout2.xml"/><Relationship Id="rId6" Type="http://schemas.openxmlformats.org/officeDocument/2006/relationships/hyperlink" Target="https://csal.colostate.edu/docs/cwpa/evals/University-of-Dayton-Self-Evaluation-Rubrics.pdf" TargetMode="External"/><Relationship Id="rId5" Type="http://schemas.openxmlformats.org/officeDocument/2006/relationships/hyperlink" Target="https://www.wwu.edu/teachinghandbook/evaluation_of_teaching/ICEInstructorSelfRatingForm.doc" TargetMode="External"/><Relationship Id="rId4" Type="http://schemas.openxmlformats.org/officeDocument/2006/relationships/hyperlink" Target="https://www.cpcc.edu/sites/default/files/2019-04/faculty_teaching_self_assessment.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ecure.aacu.org/AACU/PDF/PR-sp09.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ecure.aacu.org/AACU/PDF/PR-sp09.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player.net/13115383-Structuring-self-evaluations-prepared-by-richard-a-holmgren-allegheny-college.html"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bstract background of blue mesh and nodes">
            <a:extLst>
              <a:ext uri="{FF2B5EF4-FFF2-40B4-BE49-F238E27FC236}">
                <a16:creationId xmlns:a16="http://schemas.microsoft.com/office/drawing/2014/main" id="{2CAADCEB-28CF-FAF1-334B-6FD401C2E9F1}"/>
              </a:ext>
            </a:extLst>
          </p:cNvPr>
          <p:cNvPicPr>
            <a:picLocks noChangeAspect="1"/>
          </p:cNvPicPr>
          <p:nvPr/>
        </p:nvPicPr>
        <p:blipFill>
          <a:blip r:embed="rId2"/>
          <a:stretch>
            <a:fillRect/>
          </a:stretch>
        </p:blipFill>
        <p:spPr>
          <a:xfrm>
            <a:off x="0" y="0"/>
            <a:ext cx="12192000" cy="6896100"/>
          </a:xfrm>
          <a:prstGeom prst="rect">
            <a:avLst/>
          </a:prstGeom>
        </p:spPr>
      </p:pic>
      <p:sp>
        <p:nvSpPr>
          <p:cNvPr id="2" name="Title 1">
            <a:extLst>
              <a:ext uri="{FF2B5EF4-FFF2-40B4-BE49-F238E27FC236}">
                <a16:creationId xmlns:a16="http://schemas.microsoft.com/office/drawing/2014/main" id="{24CC30D1-4411-025E-FE7A-E1D9B536A9B1}"/>
              </a:ext>
            </a:extLst>
          </p:cNvPr>
          <p:cNvSpPr>
            <a:spLocks noGrp="1"/>
          </p:cNvSpPr>
          <p:nvPr>
            <p:ph type="ctrTitle"/>
          </p:nvPr>
        </p:nvSpPr>
        <p:spPr>
          <a:xfrm>
            <a:off x="550864" y="953859"/>
            <a:ext cx="4493600" cy="2472821"/>
          </a:xfrm>
        </p:spPr>
        <p:txBody>
          <a:bodyPr anchor="b">
            <a:normAutofit/>
          </a:bodyPr>
          <a:lstStyle/>
          <a:p>
            <a:r>
              <a:rPr lang="en-US" sz="4800" dirty="0"/>
              <a:t>Assessing your own courses</a:t>
            </a:r>
          </a:p>
        </p:txBody>
      </p:sp>
      <p:sp>
        <p:nvSpPr>
          <p:cNvPr id="3" name="Subtitle 2">
            <a:extLst>
              <a:ext uri="{FF2B5EF4-FFF2-40B4-BE49-F238E27FC236}">
                <a16:creationId xmlns:a16="http://schemas.microsoft.com/office/drawing/2014/main" id="{7CC3F98D-2321-0C76-0D8D-F23C42C5155F}"/>
              </a:ext>
            </a:extLst>
          </p:cNvPr>
          <p:cNvSpPr>
            <a:spLocks noGrp="1"/>
          </p:cNvSpPr>
          <p:nvPr>
            <p:ph type="subTitle" idx="1"/>
          </p:nvPr>
        </p:nvSpPr>
        <p:spPr>
          <a:xfrm>
            <a:off x="550863" y="3569008"/>
            <a:ext cx="5949217" cy="1731656"/>
          </a:xfrm>
        </p:spPr>
        <p:txBody>
          <a:bodyPr vert="horz" wrap="square" lIns="0" tIns="0" rIns="0" bIns="0" rtlCol="0" anchor="t">
            <a:normAutofit/>
          </a:bodyPr>
          <a:lstStyle/>
          <a:p>
            <a:r>
              <a:rPr lang="en-US" sz="1900" dirty="0">
                <a:solidFill>
                  <a:schemeClr val="tx1">
                    <a:alpha val="60000"/>
                  </a:schemeClr>
                </a:solidFill>
              </a:rPr>
              <a:t>What approach works best for you?</a:t>
            </a:r>
          </a:p>
          <a:p>
            <a:endParaRPr lang="en-US" sz="1900" dirty="0">
              <a:solidFill>
                <a:schemeClr val="tx1">
                  <a:alpha val="60000"/>
                </a:schemeClr>
              </a:solidFill>
            </a:endParaRPr>
          </a:p>
          <a:p>
            <a:r>
              <a:rPr lang="en-US" sz="1900" dirty="0">
                <a:solidFill>
                  <a:schemeClr val="tx1">
                    <a:alpha val="60000"/>
                  </a:schemeClr>
                </a:solidFill>
              </a:rPr>
              <a:t>David Mulford – Academic Technology Manager</a:t>
            </a:r>
            <a:br>
              <a:rPr lang="en-US" sz="1900" dirty="0">
                <a:solidFill>
                  <a:schemeClr val="tx1">
                    <a:alpha val="60000"/>
                  </a:schemeClr>
                </a:solidFill>
                <a:ea typeface="Source Sans Pro"/>
              </a:rPr>
            </a:br>
            <a:r>
              <a:rPr lang="en-US" sz="1900" dirty="0">
                <a:solidFill>
                  <a:schemeClr val="tx1">
                    <a:alpha val="60000"/>
                  </a:schemeClr>
                </a:solidFill>
                <a:ea typeface="Source Sans Pro"/>
              </a:rPr>
              <a:t>Campbell University Information Technology Services</a:t>
            </a:r>
          </a:p>
        </p:txBody>
      </p:sp>
      <p:grpSp>
        <p:nvGrpSpPr>
          <p:cNvPr id="24"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descr="A picture containing spectacles&#10;&#10;Description automatically generated">
            <a:extLst>
              <a:ext uri="{FF2B5EF4-FFF2-40B4-BE49-F238E27FC236}">
                <a16:creationId xmlns:a16="http://schemas.microsoft.com/office/drawing/2014/main" id="{FC54A399-41F8-07FB-2DC6-CCEF9C70F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908" y="4211784"/>
            <a:ext cx="2752350" cy="2685293"/>
          </a:xfrm>
          <a:prstGeom prst="rect">
            <a:avLst/>
          </a:prstGeom>
          <a:scene3d>
            <a:camera prst="orthographicFront">
              <a:rot lat="0" lon="10799977" rev="0"/>
            </a:camera>
            <a:lightRig rig="threePt" dir="t"/>
          </a:scene3d>
        </p:spPr>
      </p:pic>
    </p:spTree>
    <p:extLst>
      <p:ext uri="{BB962C8B-B14F-4D97-AF65-F5344CB8AC3E}">
        <p14:creationId xmlns:p14="http://schemas.microsoft.com/office/powerpoint/2010/main" val="411556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5E63A-8CF2-8823-690D-C1868070F48F}"/>
              </a:ext>
            </a:extLst>
          </p:cNvPr>
          <p:cNvSpPr>
            <a:spLocks noGrp="1"/>
          </p:cNvSpPr>
          <p:nvPr>
            <p:ph type="ctrTitle"/>
          </p:nvPr>
        </p:nvSpPr>
        <p:spPr/>
        <p:txBody>
          <a:bodyPr/>
          <a:lstStyle/>
          <a:p>
            <a:r>
              <a:rPr lang="en-US" dirty="0"/>
              <a:t>Let’s ask the students!</a:t>
            </a:r>
          </a:p>
        </p:txBody>
      </p:sp>
      <p:sp>
        <p:nvSpPr>
          <p:cNvPr id="3" name="Subtitle 2">
            <a:extLst>
              <a:ext uri="{FF2B5EF4-FFF2-40B4-BE49-F238E27FC236}">
                <a16:creationId xmlns:a16="http://schemas.microsoft.com/office/drawing/2014/main" id="{7736C1FC-5E11-8310-30DF-5D2011BC964E}"/>
              </a:ext>
            </a:extLst>
          </p:cNvPr>
          <p:cNvSpPr>
            <a:spLocks noGrp="1"/>
          </p:cNvSpPr>
          <p:nvPr>
            <p:ph type="subTitle" idx="1"/>
          </p:nvPr>
        </p:nvSpPr>
        <p:spPr/>
        <p:txBody>
          <a:bodyPr/>
          <a:lstStyle/>
          <a:p>
            <a:r>
              <a:rPr lang="en-US" dirty="0"/>
              <a:t>On second thought…..</a:t>
            </a:r>
          </a:p>
        </p:txBody>
      </p:sp>
    </p:spTree>
    <p:extLst>
      <p:ext uri="{BB962C8B-B14F-4D97-AF65-F5344CB8AC3E}">
        <p14:creationId xmlns:p14="http://schemas.microsoft.com/office/powerpoint/2010/main" val="204881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5BCA8E41-D962-5546-1291-18431AADA5FD}"/>
              </a:ext>
            </a:extLst>
          </p:cNvPr>
          <p:cNvPicPr>
            <a:picLocks noChangeAspect="1"/>
          </p:cNvPicPr>
          <p:nvPr/>
        </p:nvPicPr>
        <p:blipFill>
          <a:blip r:embed="rId3"/>
          <a:stretch>
            <a:fillRect/>
          </a:stretch>
        </p:blipFill>
        <p:spPr>
          <a:xfrm>
            <a:off x="790940" y="92561"/>
            <a:ext cx="10610120" cy="6280991"/>
          </a:xfrm>
          <a:prstGeom prst="rect">
            <a:avLst/>
          </a:prstGeom>
        </p:spPr>
      </p:pic>
      <p:sp>
        <p:nvSpPr>
          <p:cNvPr id="5" name="TextBox 4">
            <a:extLst>
              <a:ext uri="{FF2B5EF4-FFF2-40B4-BE49-F238E27FC236}">
                <a16:creationId xmlns:a16="http://schemas.microsoft.com/office/drawing/2014/main" id="{75D3997E-5E7F-84FC-D77E-54713BD2B454}"/>
              </a:ext>
            </a:extLst>
          </p:cNvPr>
          <p:cNvSpPr txBox="1"/>
          <p:nvPr/>
        </p:nvSpPr>
        <p:spPr>
          <a:xfrm>
            <a:off x="1041545" y="6373552"/>
            <a:ext cx="10669192" cy="369332"/>
          </a:xfrm>
          <a:prstGeom prst="rect">
            <a:avLst/>
          </a:prstGeom>
          <a:noFill/>
        </p:spPr>
        <p:txBody>
          <a:bodyPr wrap="square">
            <a:spAutoFit/>
          </a:bodyPr>
          <a:lstStyle/>
          <a:p>
            <a:r>
              <a:rPr lang="en-US" dirty="0">
                <a:hlinkClick r:id="rId2"/>
              </a:rPr>
              <a:t>https://www.insidehighered.com/news/2020/02/27/study-student-evaluations-teaching-are-deeply-flawed</a:t>
            </a:r>
            <a:endParaRPr lang="en-US" dirty="0"/>
          </a:p>
        </p:txBody>
      </p:sp>
    </p:spTree>
    <p:extLst>
      <p:ext uri="{BB962C8B-B14F-4D97-AF65-F5344CB8AC3E}">
        <p14:creationId xmlns:p14="http://schemas.microsoft.com/office/powerpoint/2010/main" val="12956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8D873A5F-7DBC-B81C-7826-A4A5F125CBC6}"/>
              </a:ext>
            </a:extLst>
          </p:cNvPr>
          <p:cNvPicPr>
            <a:picLocks noChangeAspect="1"/>
          </p:cNvPicPr>
          <p:nvPr/>
        </p:nvPicPr>
        <p:blipFill>
          <a:blip r:embed="rId3"/>
          <a:stretch>
            <a:fillRect/>
          </a:stretch>
        </p:blipFill>
        <p:spPr>
          <a:xfrm>
            <a:off x="3689918" y="739538"/>
            <a:ext cx="7836568" cy="5971481"/>
          </a:xfrm>
          <a:prstGeom prst="rect">
            <a:avLst/>
          </a:prstGeom>
        </p:spPr>
      </p:pic>
      <p:sp>
        <p:nvSpPr>
          <p:cNvPr id="5" name="TextBox 4">
            <a:extLst>
              <a:ext uri="{FF2B5EF4-FFF2-40B4-BE49-F238E27FC236}">
                <a16:creationId xmlns:a16="http://schemas.microsoft.com/office/drawing/2014/main" id="{CE769217-272B-3E15-6E86-8546F4D56599}"/>
              </a:ext>
            </a:extLst>
          </p:cNvPr>
          <p:cNvSpPr txBox="1"/>
          <p:nvPr/>
        </p:nvSpPr>
        <p:spPr>
          <a:xfrm>
            <a:off x="167650" y="6273225"/>
            <a:ext cx="4155698" cy="584775"/>
          </a:xfrm>
          <a:prstGeom prst="rect">
            <a:avLst/>
          </a:prstGeom>
          <a:noFill/>
        </p:spPr>
        <p:txBody>
          <a:bodyPr wrap="square">
            <a:spAutoFit/>
          </a:bodyPr>
          <a:lstStyle/>
          <a:p>
            <a:r>
              <a:rPr lang="en-US" sz="1400" dirty="0">
                <a:hlinkClick r:id="rId2"/>
              </a:rPr>
              <a:t>https://www.rebeccakreitzer.com/bias/</a:t>
            </a:r>
            <a:endParaRPr lang="en-US" sz="1400" dirty="0"/>
          </a:p>
          <a:p>
            <a:endParaRPr lang="en-US" dirty="0"/>
          </a:p>
        </p:txBody>
      </p:sp>
      <p:sp>
        <p:nvSpPr>
          <p:cNvPr id="6" name="AutoShape 2">
            <a:extLst>
              <a:ext uri="{FF2B5EF4-FFF2-40B4-BE49-F238E27FC236}">
                <a16:creationId xmlns:a16="http://schemas.microsoft.com/office/drawing/2014/main" id="{D1EDA9A0-418F-58C6-B9EF-29C355B16C9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B72CFC84-0C85-C829-DDB7-973F85855EB3}"/>
              </a:ext>
            </a:extLst>
          </p:cNvPr>
          <p:cNvPicPr>
            <a:picLocks noChangeAspect="1"/>
          </p:cNvPicPr>
          <p:nvPr/>
        </p:nvPicPr>
        <p:blipFill>
          <a:blip r:embed="rId4"/>
          <a:stretch>
            <a:fillRect/>
          </a:stretch>
        </p:blipFill>
        <p:spPr>
          <a:xfrm>
            <a:off x="410644" y="227191"/>
            <a:ext cx="2490628" cy="2334964"/>
          </a:xfrm>
          <a:prstGeom prst="rect">
            <a:avLst/>
          </a:prstGeom>
        </p:spPr>
      </p:pic>
      <p:sp>
        <p:nvSpPr>
          <p:cNvPr id="10" name="TextBox 9">
            <a:extLst>
              <a:ext uri="{FF2B5EF4-FFF2-40B4-BE49-F238E27FC236}">
                <a16:creationId xmlns:a16="http://schemas.microsoft.com/office/drawing/2014/main" id="{2DFCFA31-3B95-1281-251E-124D316DA572}"/>
              </a:ext>
            </a:extLst>
          </p:cNvPr>
          <p:cNvSpPr txBox="1"/>
          <p:nvPr/>
        </p:nvSpPr>
        <p:spPr>
          <a:xfrm>
            <a:off x="0" y="2670829"/>
            <a:ext cx="3311917" cy="2031325"/>
          </a:xfrm>
          <a:prstGeom prst="rect">
            <a:avLst/>
          </a:prstGeom>
          <a:noFill/>
        </p:spPr>
        <p:txBody>
          <a:bodyPr wrap="square">
            <a:spAutoFit/>
          </a:bodyPr>
          <a:lstStyle/>
          <a:p>
            <a:pPr algn="ctr" fontAlgn="base"/>
            <a:r>
              <a:rPr lang="en-US" b="1" i="0" u="none" strike="noStrike">
                <a:solidFill>
                  <a:srgbClr val="333333"/>
                </a:solidFill>
                <a:effectLst/>
                <a:latin typeface="Open Sans" panose="020B0606030504020204" pitchFamily="34" charset="0"/>
                <a:hlinkClick r:id="rId5"/>
              </a:rPr>
              <a:t>Rebecca J. </a:t>
            </a:r>
            <a:r>
              <a:rPr lang="en-US" b="1" i="0" u="none" strike="noStrike" err="1">
                <a:solidFill>
                  <a:srgbClr val="333333"/>
                </a:solidFill>
                <a:effectLst/>
                <a:latin typeface="Open Sans" panose="020B0606030504020204" pitchFamily="34" charset="0"/>
                <a:hlinkClick r:id="rId5"/>
              </a:rPr>
              <a:t>Kreitzer</a:t>
            </a:r>
            <a:br>
              <a:rPr lang="en-US" b="1" i="0" u="none" strike="noStrike">
                <a:solidFill>
                  <a:srgbClr val="333333"/>
                </a:solidFill>
                <a:effectLst/>
                <a:latin typeface="Open Sans" panose="020B0606030504020204" pitchFamily="34" charset="0"/>
              </a:rPr>
            </a:br>
            <a:br>
              <a:rPr lang="en-US" b="1" i="0" u="none" strike="noStrike">
                <a:solidFill>
                  <a:srgbClr val="333333"/>
                </a:solidFill>
                <a:effectLst/>
                <a:latin typeface="Open Sans" panose="020B0606030504020204" pitchFamily="34" charset="0"/>
              </a:rPr>
            </a:br>
            <a:r>
              <a:rPr lang="en-US" b="0">
                <a:solidFill>
                  <a:srgbClr val="999999"/>
                </a:solidFill>
                <a:effectLst/>
                <a:latin typeface="Open Sans" panose="020B0606030504020204" pitchFamily="34" charset="0"/>
              </a:rPr>
              <a:t>Associate Professor </a:t>
            </a:r>
            <a:br>
              <a:rPr lang="en-US" b="0">
                <a:solidFill>
                  <a:srgbClr val="999999"/>
                </a:solidFill>
                <a:effectLst/>
                <a:latin typeface="Open Sans" panose="020B0606030504020204" pitchFamily="34" charset="0"/>
              </a:rPr>
            </a:br>
            <a:r>
              <a:rPr lang="en-US" b="0">
                <a:solidFill>
                  <a:srgbClr val="999999"/>
                </a:solidFill>
                <a:effectLst/>
                <a:latin typeface="Open Sans" panose="020B0606030504020204" pitchFamily="34" charset="0"/>
              </a:rPr>
              <a:t>of Public Policy</a:t>
            </a:r>
            <a:br>
              <a:rPr lang="en-US" b="0">
                <a:solidFill>
                  <a:srgbClr val="999999"/>
                </a:solidFill>
                <a:effectLst/>
                <a:latin typeface="Open Sans" panose="020B0606030504020204" pitchFamily="34" charset="0"/>
              </a:rPr>
            </a:br>
            <a:r>
              <a:rPr lang="en-US" b="0">
                <a:solidFill>
                  <a:srgbClr val="999999"/>
                </a:solidFill>
                <a:effectLst/>
                <a:latin typeface="Open Sans" panose="020B0606030504020204" pitchFamily="34" charset="0"/>
              </a:rPr>
              <a:t>University of North Carolina </a:t>
            </a:r>
            <a:br>
              <a:rPr lang="en-US" b="0">
                <a:solidFill>
                  <a:srgbClr val="999999"/>
                </a:solidFill>
                <a:effectLst/>
                <a:latin typeface="Open Sans" panose="020B0606030504020204" pitchFamily="34" charset="0"/>
              </a:rPr>
            </a:br>
            <a:r>
              <a:rPr lang="en-US" b="0">
                <a:solidFill>
                  <a:srgbClr val="999999"/>
                </a:solidFill>
                <a:effectLst/>
                <a:latin typeface="Open Sans" panose="020B0606030504020204" pitchFamily="34" charset="0"/>
              </a:rPr>
              <a:t>at Chapel Hill</a:t>
            </a:r>
          </a:p>
          <a:p>
            <a:pPr algn="ctr" fontAlgn="base"/>
            <a:endParaRPr lang="en-US" b="0">
              <a:solidFill>
                <a:srgbClr val="999999"/>
              </a:solidFill>
              <a:effectLst/>
              <a:latin typeface="Open Sans" panose="020B0606030504020204" pitchFamily="34" charset="0"/>
            </a:endParaRPr>
          </a:p>
        </p:txBody>
      </p:sp>
      <p:sp>
        <p:nvSpPr>
          <p:cNvPr id="12" name="TextBox 11">
            <a:extLst>
              <a:ext uri="{FF2B5EF4-FFF2-40B4-BE49-F238E27FC236}">
                <a16:creationId xmlns:a16="http://schemas.microsoft.com/office/drawing/2014/main" id="{A6551566-C365-CA13-AC19-5A5B341C140D}"/>
              </a:ext>
            </a:extLst>
          </p:cNvPr>
          <p:cNvSpPr txBox="1"/>
          <p:nvPr/>
        </p:nvSpPr>
        <p:spPr>
          <a:xfrm>
            <a:off x="4475748" y="146981"/>
            <a:ext cx="6128084" cy="646331"/>
          </a:xfrm>
          <a:prstGeom prst="rect">
            <a:avLst/>
          </a:prstGeom>
          <a:noFill/>
        </p:spPr>
        <p:txBody>
          <a:bodyPr wrap="square">
            <a:spAutoFit/>
          </a:bodyPr>
          <a:lstStyle/>
          <a:p>
            <a:pPr algn="ctr" fontAlgn="base"/>
            <a:r>
              <a:rPr lang="en-US" b="1" cap="all">
                <a:solidFill>
                  <a:schemeClr val="tx1">
                    <a:lumMod val="85000"/>
                  </a:schemeClr>
                </a:solidFill>
                <a:effectLst/>
                <a:latin typeface="Open Sans" panose="020B0606030504020204" pitchFamily="34" charset="0"/>
              </a:rPr>
              <a:t>EVIDENCE OF MEASUREMENT AND EQUITY BIAS IN STANDARD EVALUATIONS OF TEACHING</a:t>
            </a:r>
          </a:p>
        </p:txBody>
      </p:sp>
    </p:spTree>
    <p:extLst>
      <p:ext uri="{BB962C8B-B14F-4D97-AF65-F5344CB8AC3E}">
        <p14:creationId xmlns:p14="http://schemas.microsoft.com/office/powerpoint/2010/main" val="16418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8D873A5F-7DBC-B81C-7826-A4A5F125CBC6}"/>
              </a:ext>
            </a:extLst>
          </p:cNvPr>
          <p:cNvPicPr>
            <a:picLocks noChangeAspect="1"/>
          </p:cNvPicPr>
          <p:nvPr/>
        </p:nvPicPr>
        <p:blipFill>
          <a:blip r:embed="rId3"/>
          <a:stretch>
            <a:fillRect/>
          </a:stretch>
        </p:blipFill>
        <p:spPr>
          <a:xfrm>
            <a:off x="3689918" y="739538"/>
            <a:ext cx="7836568" cy="5971481"/>
          </a:xfrm>
          <a:prstGeom prst="rect">
            <a:avLst/>
          </a:prstGeom>
        </p:spPr>
      </p:pic>
      <p:sp>
        <p:nvSpPr>
          <p:cNvPr id="5" name="TextBox 4">
            <a:extLst>
              <a:ext uri="{FF2B5EF4-FFF2-40B4-BE49-F238E27FC236}">
                <a16:creationId xmlns:a16="http://schemas.microsoft.com/office/drawing/2014/main" id="{CE769217-272B-3E15-6E86-8546F4D56599}"/>
              </a:ext>
            </a:extLst>
          </p:cNvPr>
          <p:cNvSpPr txBox="1"/>
          <p:nvPr/>
        </p:nvSpPr>
        <p:spPr>
          <a:xfrm>
            <a:off x="167650" y="6273225"/>
            <a:ext cx="4155698" cy="584775"/>
          </a:xfrm>
          <a:prstGeom prst="rect">
            <a:avLst/>
          </a:prstGeom>
          <a:noFill/>
        </p:spPr>
        <p:txBody>
          <a:bodyPr wrap="square">
            <a:spAutoFit/>
          </a:bodyPr>
          <a:lstStyle/>
          <a:p>
            <a:r>
              <a:rPr lang="en-US" sz="1400">
                <a:hlinkClick r:id="rId2"/>
              </a:rPr>
              <a:t>https://www.rebeccakreitzer.com/bias/</a:t>
            </a:r>
            <a:endParaRPr lang="en-US" sz="1400"/>
          </a:p>
          <a:p>
            <a:endParaRPr lang="en-US"/>
          </a:p>
        </p:txBody>
      </p:sp>
      <p:sp>
        <p:nvSpPr>
          <p:cNvPr id="6" name="AutoShape 2">
            <a:extLst>
              <a:ext uri="{FF2B5EF4-FFF2-40B4-BE49-F238E27FC236}">
                <a16:creationId xmlns:a16="http://schemas.microsoft.com/office/drawing/2014/main" id="{D1EDA9A0-418F-58C6-B9EF-29C355B16C9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B72CFC84-0C85-C829-DDB7-973F85855EB3}"/>
              </a:ext>
            </a:extLst>
          </p:cNvPr>
          <p:cNvPicPr>
            <a:picLocks noChangeAspect="1"/>
          </p:cNvPicPr>
          <p:nvPr/>
        </p:nvPicPr>
        <p:blipFill>
          <a:blip r:embed="rId4"/>
          <a:stretch>
            <a:fillRect/>
          </a:stretch>
        </p:blipFill>
        <p:spPr>
          <a:xfrm>
            <a:off x="410644" y="227191"/>
            <a:ext cx="2490628" cy="2334964"/>
          </a:xfrm>
          <a:prstGeom prst="rect">
            <a:avLst/>
          </a:prstGeom>
        </p:spPr>
      </p:pic>
      <p:sp>
        <p:nvSpPr>
          <p:cNvPr id="10" name="TextBox 9">
            <a:extLst>
              <a:ext uri="{FF2B5EF4-FFF2-40B4-BE49-F238E27FC236}">
                <a16:creationId xmlns:a16="http://schemas.microsoft.com/office/drawing/2014/main" id="{2DFCFA31-3B95-1281-251E-124D316DA572}"/>
              </a:ext>
            </a:extLst>
          </p:cNvPr>
          <p:cNvSpPr txBox="1"/>
          <p:nvPr/>
        </p:nvSpPr>
        <p:spPr>
          <a:xfrm>
            <a:off x="0" y="2670829"/>
            <a:ext cx="3311917" cy="2031325"/>
          </a:xfrm>
          <a:prstGeom prst="rect">
            <a:avLst/>
          </a:prstGeom>
          <a:noFill/>
        </p:spPr>
        <p:txBody>
          <a:bodyPr wrap="square">
            <a:spAutoFit/>
          </a:bodyPr>
          <a:lstStyle/>
          <a:p>
            <a:pPr algn="ctr" fontAlgn="base"/>
            <a:r>
              <a:rPr lang="en-US" b="1" i="0" u="none" strike="noStrike">
                <a:solidFill>
                  <a:srgbClr val="333333"/>
                </a:solidFill>
                <a:effectLst/>
                <a:latin typeface="Open Sans" panose="020B0606030504020204" pitchFamily="34" charset="0"/>
                <a:hlinkClick r:id="rId5"/>
              </a:rPr>
              <a:t>Rebecca J. </a:t>
            </a:r>
            <a:r>
              <a:rPr lang="en-US" b="1" i="0" u="none" strike="noStrike" err="1">
                <a:solidFill>
                  <a:srgbClr val="333333"/>
                </a:solidFill>
                <a:effectLst/>
                <a:latin typeface="Open Sans" panose="020B0606030504020204" pitchFamily="34" charset="0"/>
                <a:hlinkClick r:id="rId5"/>
              </a:rPr>
              <a:t>Kreitzer</a:t>
            </a:r>
            <a:br>
              <a:rPr lang="en-US" b="1" i="0" u="none" strike="noStrike">
                <a:solidFill>
                  <a:srgbClr val="333333"/>
                </a:solidFill>
                <a:effectLst/>
                <a:latin typeface="Open Sans" panose="020B0606030504020204" pitchFamily="34" charset="0"/>
              </a:rPr>
            </a:br>
            <a:br>
              <a:rPr lang="en-US" b="1" i="0" u="none" strike="noStrike">
                <a:solidFill>
                  <a:srgbClr val="333333"/>
                </a:solidFill>
                <a:effectLst/>
                <a:latin typeface="Open Sans" panose="020B0606030504020204" pitchFamily="34" charset="0"/>
              </a:rPr>
            </a:br>
            <a:r>
              <a:rPr lang="en-US" b="0">
                <a:solidFill>
                  <a:srgbClr val="999999"/>
                </a:solidFill>
                <a:effectLst/>
                <a:latin typeface="Open Sans" panose="020B0606030504020204" pitchFamily="34" charset="0"/>
              </a:rPr>
              <a:t>Associate Professor </a:t>
            </a:r>
            <a:br>
              <a:rPr lang="en-US" b="0">
                <a:solidFill>
                  <a:srgbClr val="999999"/>
                </a:solidFill>
                <a:effectLst/>
                <a:latin typeface="Open Sans" panose="020B0606030504020204" pitchFamily="34" charset="0"/>
              </a:rPr>
            </a:br>
            <a:r>
              <a:rPr lang="en-US" b="0">
                <a:solidFill>
                  <a:srgbClr val="999999"/>
                </a:solidFill>
                <a:effectLst/>
                <a:latin typeface="Open Sans" panose="020B0606030504020204" pitchFamily="34" charset="0"/>
              </a:rPr>
              <a:t>of Public Policy</a:t>
            </a:r>
            <a:br>
              <a:rPr lang="en-US" b="0">
                <a:solidFill>
                  <a:srgbClr val="999999"/>
                </a:solidFill>
                <a:effectLst/>
                <a:latin typeface="Open Sans" panose="020B0606030504020204" pitchFamily="34" charset="0"/>
              </a:rPr>
            </a:br>
            <a:r>
              <a:rPr lang="en-US" b="0">
                <a:solidFill>
                  <a:srgbClr val="999999"/>
                </a:solidFill>
                <a:effectLst/>
                <a:latin typeface="Open Sans" panose="020B0606030504020204" pitchFamily="34" charset="0"/>
              </a:rPr>
              <a:t>University of North Carolina </a:t>
            </a:r>
            <a:br>
              <a:rPr lang="en-US" b="0">
                <a:solidFill>
                  <a:srgbClr val="999999"/>
                </a:solidFill>
                <a:effectLst/>
                <a:latin typeface="Open Sans" panose="020B0606030504020204" pitchFamily="34" charset="0"/>
              </a:rPr>
            </a:br>
            <a:r>
              <a:rPr lang="en-US" b="0">
                <a:solidFill>
                  <a:srgbClr val="999999"/>
                </a:solidFill>
                <a:effectLst/>
                <a:latin typeface="Open Sans" panose="020B0606030504020204" pitchFamily="34" charset="0"/>
              </a:rPr>
              <a:t>at Chapel Hill</a:t>
            </a:r>
          </a:p>
          <a:p>
            <a:pPr algn="ctr" fontAlgn="base"/>
            <a:endParaRPr lang="en-US" b="0">
              <a:solidFill>
                <a:srgbClr val="999999"/>
              </a:solidFill>
              <a:effectLst/>
              <a:latin typeface="Open Sans" panose="020B0606030504020204" pitchFamily="34" charset="0"/>
            </a:endParaRPr>
          </a:p>
        </p:txBody>
      </p:sp>
      <p:sp>
        <p:nvSpPr>
          <p:cNvPr id="12" name="TextBox 11">
            <a:extLst>
              <a:ext uri="{FF2B5EF4-FFF2-40B4-BE49-F238E27FC236}">
                <a16:creationId xmlns:a16="http://schemas.microsoft.com/office/drawing/2014/main" id="{A6551566-C365-CA13-AC19-5A5B341C140D}"/>
              </a:ext>
            </a:extLst>
          </p:cNvPr>
          <p:cNvSpPr txBox="1"/>
          <p:nvPr/>
        </p:nvSpPr>
        <p:spPr>
          <a:xfrm>
            <a:off x="4475748" y="146981"/>
            <a:ext cx="6128084" cy="646331"/>
          </a:xfrm>
          <a:prstGeom prst="rect">
            <a:avLst/>
          </a:prstGeom>
          <a:noFill/>
        </p:spPr>
        <p:txBody>
          <a:bodyPr wrap="square">
            <a:spAutoFit/>
          </a:bodyPr>
          <a:lstStyle/>
          <a:p>
            <a:pPr algn="ctr" fontAlgn="base"/>
            <a:r>
              <a:rPr lang="en-US" b="1" cap="all">
                <a:solidFill>
                  <a:schemeClr val="tx1">
                    <a:lumMod val="85000"/>
                  </a:schemeClr>
                </a:solidFill>
                <a:effectLst/>
                <a:latin typeface="Open Sans" panose="020B0606030504020204" pitchFamily="34" charset="0"/>
              </a:rPr>
              <a:t>EVIDENCE OF MEASUREMENT AND EQUITY BIAS IN STANDARD EVALUATIONS OF TEACHING</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543E1CA7-587D-9D1E-1D8B-DF23EDCA480E}"/>
                  </a:ext>
                </a:extLst>
              </p14:cNvPr>
              <p14:cNvContentPartPr/>
              <p14:nvPr/>
            </p14:nvContentPartPr>
            <p14:xfrm>
              <a:off x="9228253" y="4892293"/>
              <a:ext cx="1859040" cy="46080"/>
            </p14:xfrm>
          </p:contentPart>
        </mc:Choice>
        <mc:Fallback xmlns="">
          <p:pic>
            <p:nvPicPr>
              <p:cNvPr id="2" name="Ink 1">
                <a:extLst>
                  <a:ext uri="{FF2B5EF4-FFF2-40B4-BE49-F238E27FC236}">
                    <a16:creationId xmlns:a16="http://schemas.microsoft.com/office/drawing/2014/main" id="{543E1CA7-587D-9D1E-1D8B-DF23EDCA480E}"/>
                  </a:ext>
                </a:extLst>
              </p:cNvPr>
              <p:cNvPicPr/>
              <p:nvPr/>
            </p:nvPicPr>
            <p:blipFill>
              <a:blip r:embed="rId7"/>
              <a:stretch>
                <a:fillRect/>
              </a:stretch>
            </p:blipFill>
            <p:spPr>
              <a:xfrm>
                <a:off x="9174613" y="4784293"/>
                <a:ext cx="19666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53DF1E29-63B1-4D64-0BBE-323A43BA3B13}"/>
                  </a:ext>
                </a:extLst>
              </p14:cNvPr>
              <p14:cNvContentPartPr/>
              <p14:nvPr/>
            </p14:nvContentPartPr>
            <p14:xfrm>
              <a:off x="4427653" y="5061853"/>
              <a:ext cx="6503760" cy="95760"/>
            </p14:xfrm>
          </p:contentPart>
        </mc:Choice>
        <mc:Fallback xmlns="">
          <p:pic>
            <p:nvPicPr>
              <p:cNvPr id="4" name="Ink 3">
                <a:extLst>
                  <a:ext uri="{FF2B5EF4-FFF2-40B4-BE49-F238E27FC236}">
                    <a16:creationId xmlns:a16="http://schemas.microsoft.com/office/drawing/2014/main" id="{53DF1E29-63B1-4D64-0BBE-323A43BA3B13}"/>
                  </a:ext>
                </a:extLst>
              </p:cNvPr>
              <p:cNvPicPr/>
              <p:nvPr/>
            </p:nvPicPr>
            <p:blipFill>
              <a:blip r:embed="rId9"/>
              <a:stretch>
                <a:fillRect/>
              </a:stretch>
            </p:blipFill>
            <p:spPr>
              <a:xfrm>
                <a:off x="4374013" y="4954213"/>
                <a:ext cx="66114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D5180FF-9E3A-3CAC-BB43-AA0F38E3A2F8}"/>
                  </a:ext>
                </a:extLst>
              </p14:cNvPr>
              <p14:cNvContentPartPr/>
              <p14:nvPr/>
            </p14:nvContentPartPr>
            <p14:xfrm>
              <a:off x="4402453" y="5222413"/>
              <a:ext cx="1907280" cy="43200"/>
            </p14:xfrm>
          </p:contentPart>
        </mc:Choice>
        <mc:Fallback xmlns="">
          <p:pic>
            <p:nvPicPr>
              <p:cNvPr id="7" name="Ink 6">
                <a:extLst>
                  <a:ext uri="{FF2B5EF4-FFF2-40B4-BE49-F238E27FC236}">
                    <a16:creationId xmlns:a16="http://schemas.microsoft.com/office/drawing/2014/main" id="{4D5180FF-9E3A-3CAC-BB43-AA0F38E3A2F8}"/>
                  </a:ext>
                </a:extLst>
              </p:cNvPr>
              <p:cNvPicPr/>
              <p:nvPr/>
            </p:nvPicPr>
            <p:blipFill>
              <a:blip r:embed="rId11"/>
              <a:stretch>
                <a:fillRect/>
              </a:stretch>
            </p:blipFill>
            <p:spPr>
              <a:xfrm>
                <a:off x="4348453" y="5114773"/>
                <a:ext cx="20149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A0B1D8D-4AF5-67FE-7AD3-AF3E878C03E5}"/>
                  </a:ext>
                </a:extLst>
              </p14:cNvPr>
              <p14:cNvContentPartPr/>
              <p14:nvPr/>
            </p14:nvContentPartPr>
            <p14:xfrm>
              <a:off x="7805893" y="4418893"/>
              <a:ext cx="1046160" cy="9360"/>
            </p14:xfrm>
          </p:contentPart>
        </mc:Choice>
        <mc:Fallback xmlns="">
          <p:pic>
            <p:nvPicPr>
              <p:cNvPr id="9" name="Ink 8">
                <a:extLst>
                  <a:ext uri="{FF2B5EF4-FFF2-40B4-BE49-F238E27FC236}">
                    <a16:creationId xmlns:a16="http://schemas.microsoft.com/office/drawing/2014/main" id="{0A0B1D8D-4AF5-67FE-7AD3-AF3E878C03E5}"/>
                  </a:ext>
                </a:extLst>
              </p:cNvPr>
              <p:cNvPicPr/>
              <p:nvPr/>
            </p:nvPicPr>
            <p:blipFill>
              <a:blip r:embed="rId13"/>
              <a:stretch>
                <a:fillRect/>
              </a:stretch>
            </p:blipFill>
            <p:spPr>
              <a:xfrm>
                <a:off x="7752253" y="4311253"/>
                <a:ext cx="1153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D5D03458-5EBD-DA96-ED8A-C9A58F58685C}"/>
                  </a:ext>
                </a:extLst>
              </p14:cNvPr>
              <p14:cNvContentPartPr/>
              <p14:nvPr/>
            </p14:nvContentPartPr>
            <p14:xfrm>
              <a:off x="8923693" y="4215853"/>
              <a:ext cx="664920" cy="41760"/>
            </p14:xfrm>
          </p:contentPart>
        </mc:Choice>
        <mc:Fallback xmlns="">
          <p:pic>
            <p:nvPicPr>
              <p:cNvPr id="11" name="Ink 10">
                <a:extLst>
                  <a:ext uri="{FF2B5EF4-FFF2-40B4-BE49-F238E27FC236}">
                    <a16:creationId xmlns:a16="http://schemas.microsoft.com/office/drawing/2014/main" id="{D5D03458-5EBD-DA96-ED8A-C9A58F58685C}"/>
                  </a:ext>
                </a:extLst>
              </p:cNvPr>
              <p:cNvPicPr/>
              <p:nvPr/>
            </p:nvPicPr>
            <p:blipFill>
              <a:blip r:embed="rId15"/>
              <a:stretch>
                <a:fillRect/>
              </a:stretch>
            </p:blipFill>
            <p:spPr>
              <a:xfrm>
                <a:off x="8869693" y="4108213"/>
                <a:ext cx="7725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45AF0BE-76B1-D05A-8A3D-34A44AF29361}"/>
                  </a:ext>
                </a:extLst>
              </p14:cNvPr>
              <p14:cNvContentPartPr/>
              <p14:nvPr/>
            </p14:nvContentPartPr>
            <p14:xfrm>
              <a:off x="10599853" y="3258253"/>
              <a:ext cx="414360" cy="43560"/>
            </p14:xfrm>
          </p:contentPart>
        </mc:Choice>
        <mc:Fallback xmlns="">
          <p:pic>
            <p:nvPicPr>
              <p:cNvPr id="13" name="Ink 12">
                <a:extLst>
                  <a:ext uri="{FF2B5EF4-FFF2-40B4-BE49-F238E27FC236}">
                    <a16:creationId xmlns:a16="http://schemas.microsoft.com/office/drawing/2014/main" id="{345AF0BE-76B1-D05A-8A3D-34A44AF29361}"/>
                  </a:ext>
                </a:extLst>
              </p:cNvPr>
              <p:cNvPicPr/>
              <p:nvPr/>
            </p:nvPicPr>
            <p:blipFill>
              <a:blip r:embed="rId17"/>
              <a:stretch>
                <a:fillRect/>
              </a:stretch>
            </p:blipFill>
            <p:spPr>
              <a:xfrm>
                <a:off x="10545853" y="3150613"/>
                <a:ext cx="522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3DAFAB51-79E6-FD7B-F5D2-2AA282503449}"/>
                  </a:ext>
                </a:extLst>
              </p14:cNvPr>
              <p14:cNvContentPartPr/>
              <p14:nvPr/>
            </p14:nvContentPartPr>
            <p14:xfrm>
              <a:off x="4393813" y="3411253"/>
              <a:ext cx="6357600" cy="120960"/>
            </p14:xfrm>
          </p:contentPart>
        </mc:Choice>
        <mc:Fallback xmlns="">
          <p:pic>
            <p:nvPicPr>
              <p:cNvPr id="15" name="Ink 14">
                <a:extLst>
                  <a:ext uri="{FF2B5EF4-FFF2-40B4-BE49-F238E27FC236}">
                    <a16:creationId xmlns:a16="http://schemas.microsoft.com/office/drawing/2014/main" id="{3DAFAB51-79E6-FD7B-F5D2-2AA282503449}"/>
                  </a:ext>
                </a:extLst>
              </p:cNvPr>
              <p:cNvPicPr/>
              <p:nvPr/>
            </p:nvPicPr>
            <p:blipFill>
              <a:blip r:embed="rId19"/>
              <a:stretch>
                <a:fillRect/>
              </a:stretch>
            </p:blipFill>
            <p:spPr>
              <a:xfrm>
                <a:off x="4339813" y="3303253"/>
                <a:ext cx="64652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1FC995C3-7BE8-2D03-9E19-7125229D6E59}"/>
                  </a:ext>
                </a:extLst>
              </p14:cNvPr>
              <p14:cNvContentPartPr/>
              <p14:nvPr/>
            </p14:nvContentPartPr>
            <p14:xfrm>
              <a:off x="10777693" y="3444733"/>
              <a:ext cx="193320" cy="26640"/>
            </p14:xfrm>
          </p:contentPart>
        </mc:Choice>
        <mc:Fallback xmlns="">
          <p:pic>
            <p:nvPicPr>
              <p:cNvPr id="16" name="Ink 15">
                <a:extLst>
                  <a:ext uri="{FF2B5EF4-FFF2-40B4-BE49-F238E27FC236}">
                    <a16:creationId xmlns:a16="http://schemas.microsoft.com/office/drawing/2014/main" id="{1FC995C3-7BE8-2D03-9E19-7125229D6E59}"/>
                  </a:ext>
                </a:extLst>
              </p:cNvPr>
              <p:cNvPicPr/>
              <p:nvPr/>
            </p:nvPicPr>
            <p:blipFill>
              <a:blip r:embed="rId21"/>
              <a:stretch>
                <a:fillRect/>
              </a:stretch>
            </p:blipFill>
            <p:spPr>
              <a:xfrm>
                <a:off x="10724053" y="3337093"/>
                <a:ext cx="300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A93302D-021F-D034-F516-F352E04545AF}"/>
                  </a:ext>
                </a:extLst>
              </p14:cNvPr>
              <p14:cNvContentPartPr/>
              <p14:nvPr/>
            </p14:nvContentPartPr>
            <p14:xfrm>
              <a:off x="4402453" y="3623293"/>
              <a:ext cx="2808000" cy="60120"/>
            </p14:xfrm>
          </p:contentPart>
        </mc:Choice>
        <mc:Fallback xmlns="">
          <p:pic>
            <p:nvPicPr>
              <p:cNvPr id="17" name="Ink 16">
                <a:extLst>
                  <a:ext uri="{FF2B5EF4-FFF2-40B4-BE49-F238E27FC236}">
                    <a16:creationId xmlns:a16="http://schemas.microsoft.com/office/drawing/2014/main" id="{CA93302D-021F-D034-F516-F352E04545AF}"/>
                  </a:ext>
                </a:extLst>
              </p:cNvPr>
              <p:cNvPicPr/>
              <p:nvPr/>
            </p:nvPicPr>
            <p:blipFill>
              <a:blip r:embed="rId23"/>
              <a:stretch>
                <a:fillRect/>
              </a:stretch>
            </p:blipFill>
            <p:spPr>
              <a:xfrm>
                <a:off x="4348453" y="3515653"/>
                <a:ext cx="2915640" cy="275760"/>
              </a:xfrm>
              <a:prstGeom prst="rect">
                <a:avLst/>
              </a:prstGeom>
            </p:spPr>
          </p:pic>
        </mc:Fallback>
      </mc:AlternateContent>
    </p:spTree>
    <p:extLst>
      <p:ext uri="{BB962C8B-B14F-4D97-AF65-F5344CB8AC3E}">
        <p14:creationId xmlns:p14="http://schemas.microsoft.com/office/powerpoint/2010/main" val="302353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E21D645B-8C18-1BC2-EA8C-32067484D45C}"/>
              </a:ext>
            </a:extLst>
          </p:cNvPr>
          <p:cNvPicPr>
            <a:picLocks noChangeAspect="1"/>
          </p:cNvPicPr>
          <p:nvPr/>
        </p:nvPicPr>
        <p:blipFill>
          <a:blip r:embed="rId3"/>
          <a:stretch>
            <a:fillRect/>
          </a:stretch>
        </p:blipFill>
        <p:spPr>
          <a:xfrm>
            <a:off x="1042282" y="101655"/>
            <a:ext cx="10107436" cy="6173061"/>
          </a:xfrm>
          <a:prstGeom prst="rect">
            <a:avLst/>
          </a:prstGeom>
        </p:spPr>
      </p:pic>
      <p:sp>
        <p:nvSpPr>
          <p:cNvPr id="5" name="TextBox 4">
            <a:extLst>
              <a:ext uri="{FF2B5EF4-FFF2-40B4-BE49-F238E27FC236}">
                <a16:creationId xmlns:a16="http://schemas.microsoft.com/office/drawing/2014/main" id="{E82FD7DB-0429-673B-5265-B23338B205A1}"/>
              </a:ext>
            </a:extLst>
          </p:cNvPr>
          <p:cNvSpPr txBox="1"/>
          <p:nvPr/>
        </p:nvSpPr>
        <p:spPr>
          <a:xfrm>
            <a:off x="2952525" y="6274716"/>
            <a:ext cx="6097554" cy="369332"/>
          </a:xfrm>
          <a:prstGeom prst="rect">
            <a:avLst/>
          </a:prstGeom>
          <a:noFill/>
        </p:spPr>
        <p:txBody>
          <a:bodyPr wrap="square">
            <a:spAutoFit/>
          </a:bodyPr>
          <a:lstStyle/>
          <a:p>
            <a:r>
              <a:rPr lang="en-US" dirty="0">
                <a:hlinkClick r:id="rId2"/>
              </a:rPr>
              <a:t>https://www.aaup.org/report/statement-teaching-evaluation</a:t>
            </a:r>
            <a:endParaRPr lang="en-US" dirty="0"/>
          </a:p>
        </p:txBody>
      </p:sp>
    </p:spTree>
    <p:extLst>
      <p:ext uri="{BB962C8B-B14F-4D97-AF65-F5344CB8AC3E}">
        <p14:creationId xmlns:p14="http://schemas.microsoft.com/office/powerpoint/2010/main" val="29175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2FD7DB-0429-673B-5265-B23338B205A1}"/>
              </a:ext>
            </a:extLst>
          </p:cNvPr>
          <p:cNvSpPr txBox="1"/>
          <p:nvPr/>
        </p:nvSpPr>
        <p:spPr>
          <a:xfrm>
            <a:off x="2952525" y="6274716"/>
            <a:ext cx="6097554" cy="369332"/>
          </a:xfrm>
          <a:prstGeom prst="rect">
            <a:avLst/>
          </a:prstGeom>
          <a:noFill/>
        </p:spPr>
        <p:txBody>
          <a:bodyPr wrap="square">
            <a:spAutoFit/>
          </a:bodyPr>
          <a:lstStyle/>
          <a:p>
            <a:r>
              <a:rPr lang="en-US" dirty="0">
                <a:hlinkClick r:id="rId2"/>
              </a:rPr>
              <a:t>https://www.aaup.org/report/statement-teaching-evaluation</a:t>
            </a:r>
            <a:endParaRPr lang="en-US" dirty="0"/>
          </a:p>
        </p:txBody>
      </p:sp>
      <p:sp>
        <p:nvSpPr>
          <p:cNvPr id="4" name="TextBox 3">
            <a:extLst>
              <a:ext uri="{FF2B5EF4-FFF2-40B4-BE49-F238E27FC236}">
                <a16:creationId xmlns:a16="http://schemas.microsoft.com/office/drawing/2014/main" id="{B77C7D09-EFC9-EBAC-4C07-82773179D30F}"/>
              </a:ext>
            </a:extLst>
          </p:cNvPr>
          <p:cNvSpPr txBox="1"/>
          <p:nvPr/>
        </p:nvSpPr>
        <p:spPr>
          <a:xfrm>
            <a:off x="2277533" y="1064413"/>
            <a:ext cx="7636933" cy="4196918"/>
          </a:xfrm>
          <a:prstGeom prst="rect">
            <a:avLst/>
          </a:prstGeom>
          <a:noFill/>
        </p:spPr>
        <p:txBody>
          <a:bodyPr wrap="square">
            <a:spAutoFit/>
          </a:bodyPr>
          <a:lstStyle/>
          <a:p>
            <a:pPr>
              <a:lnSpc>
                <a:spcPct val="150000"/>
              </a:lnSpc>
              <a:spcBef>
                <a:spcPts val="600"/>
              </a:spcBef>
              <a:spcAft>
                <a:spcPts val="600"/>
              </a:spcAft>
            </a:pPr>
            <a:r>
              <a:rPr lang="en-US" sz="2000" b="0" i="1" dirty="0">
                <a:effectLst/>
                <a:latin typeface="helvetica neue"/>
              </a:rPr>
              <a:t>“An important and often overlooked element of evaluating teaching is an accurate description of a professor’s teaching. </a:t>
            </a:r>
            <a:br>
              <a:rPr lang="en-US" sz="2000" b="0" i="1" dirty="0">
                <a:effectLst/>
                <a:latin typeface="helvetica neue"/>
              </a:rPr>
            </a:br>
            <a:r>
              <a:rPr lang="en-US" sz="2000" b="0" i="1" dirty="0">
                <a:effectLst/>
                <a:latin typeface="helvetica neue"/>
              </a:rPr>
              <a:t>Such a description should include the number and level and kinds of classes taught, the numbers of students, and out­-of-­class activities related to teaching. Such data should be very carefully considered both to guard against drawing unwarranted conclusions and to increase the possibilities of fairly comparing workloads and kinds of teaching, of clarifying expectations, and of identifying particu­lars of minimum and maximum performance.”</a:t>
            </a:r>
            <a:endParaRPr lang="en-US" sz="2000" i="1" dirty="0"/>
          </a:p>
        </p:txBody>
      </p:sp>
    </p:spTree>
    <p:extLst>
      <p:ext uri="{BB962C8B-B14F-4D97-AF65-F5344CB8AC3E}">
        <p14:creationId xmlns:p14="http://schemas.microsoft.com/office/powerpoint/2010/main" val="270325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FA03AA-20AE-56CC-EF90-61A1522E95F6}"/>
              </a:ext>
            </a:extLst>
          </p:cNvPr>
          <p:cNvPicPr>
            <a:picLocks noChangeAspect="1"/>
          </p:cNvPicPr>
          <p:nvPr/>
        </p:nvPicPr>
        <p:blipFill>
          <a:blip r:embed="rId2"/>
          <a:stretch>
            <a:fillRect/>
          </a:stretch>
        </p:blipFill>
        <p:spPr>
          <a:xfrm>
            <a:off x="1211341" y="146918"/>
            <a:ext cx="9545382" cy="6134956"/>
          </a:xfrm>
          <a:prstGeom prst="rect">
            <a:avLst/>
          </a:prstGeom>
        </p:spPr>
      </p:pic>
      <p:sp>
        <p:nvSpPr>
          <p:cNvPr id="5" name="TextBox 4">
            <a:extLst>
              <a:ext uri="{FF2B5EF4-FFF2-40B4-BE49-F238E27FC236}">
                <a16:creationId xmlns:a16="http://schemas.microsoft.com/office/drawing/2014/main" id="{7D6B6FE5-9851-E7E7-61D2-3F112161FD04}"/>
              </a:ext>
            </a:extLst>
          </p:cNvPr>
          <p:cNvSpPr txBox="1"/>
          <p:nvPr/>
        </p:nvSpPr>
        <p:spPr>
          <a:xfrm>
            <a:off x="1131746" y="6341750"/>
            <a:ext cx="10538885" cy="369332"/>
          </a:xfrm>
          <a:prstGeom prst="rect">
            <a:avLst/>
          </a:prstGeom>
          <a:noFill/>
        </p:spPr>
        <p:txBody>
          <a:bodyPr wrap="square">
            <a:spAutoFit/>
          </a:bodyPr>
          <a:lstStyle/>
          <a:p>
            <a:r>
              <a:rPr lang="en-US" dirty="0">
                <a:hlinkClick r:id="rId3"/>
              </a:rPr>
              <a:t>https://www.aera.net/Education-Research/Issues-and-Initiatives/Faculty-Issues/Faculty-Evaluation</a:t>
            </a:r>
            <a:endParaRPr lang="en-US" dirty="0"/>
          </a:p>
        </p:txBody>
      </p:sp>
    </p:spTree>
    <p:extLst>
      <p:ext uri="{BB962C8B-B14F-4D97-AF65-F5344CB8AC3E}">
        <p14:creationId xmlns:p14="http://schemas.microsoft.com/office/powerpoint/2010/main" val="141057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6B6FE5-9851-E7E7-61D2-3F112161FD04}"/>
              </a:ext>
            </a:extLst>
          </p:cNvPr>
          <p:cNvSpPr txBox="1"/>
          <p:nvPr/>
        </p:nvSpPr>
        <p:spPr>
          <a:xfrm>
            <a:off x="1131746" y="6341750"/>
            <a:ext cx="10538885" cy="369332"/>
          </a:xfrm>
          <a:prstGeom prst="rect">
            <a:avLst/>
          </a:prstGeom>
          <a:noFill/>
        </p:spPr>
        <p:txBody>
          <a:bodyPr wrap="square">
            <a:spAutoFit/>
          </a:bodyPr>
          <a:lstStyle/>
          <a:p>
            <a:r>
              <a:rPr lang="en-US" dirty="0">
                <a:hlinkClick r:id="rId2"/>
              </a:rPr>
              <a:t>https://www.aera.net/Education-Research/Issues-and-Initiatives/Faculty-Issues/Faculty-Evaluation</a:t>
            </a:r>
            <a:endParaRPr lang="en-US" dirty="0"/>
          </a:p>
        </p:txBody>
      </p:sp>
      <p:pic>
        <p:nvPicPr>
          <p:cNvPr id="4" name="Picture 3">
            <a:hlinkClick r:id="rId2"/>
            <a:extLst>
              <a:ext uri="{FF2B5EF4-FFF2-40B4-BE49-F238E27FC236}">
                <a16:creationId xmlns:a16="http://schemas.microsoft.com/office/drawing/2014/main" id="{3A4B6C33-59C5-09DD-86FB-6DDB9B024A1D}"/>
              </a:ext>
            </a:extLst>
          </p:cNvPr>
          <p:cNvPicPr>
            <a:picLocks noChangeAspect="1"/>
          </p:cNvPicPr>
          <p:nvPr/>
        </p:nvPicPr>
        <p:blipFill>
          <a:blip r:embed="rId3"/>
          <a:stretch>
            <a:fillRect/>
          </a:stretch>
        </p:blipFill>
        <p:spPr>
          <a:xfrm>
            <a:off x="3420610" y="387935"/>
            <a:ext cx="4999881" cy="5660883"/>
          </a:xfrm>
          <a:prstGeom prst="rect">
            <a:avLst/>
          </a:prstGeom>
        </p:spPr>
      </p:pic>
    </p:spTree>
    <p:extLst>
      <p:ext uri="{BB962C8B-B14F-4D97-AF65-F5344CB8AC3E}">
        <p14:creationId xmlns:p14="http://schemas.microsoft.com/office/powerpoint/2010/main" val="308226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4B1DCBA5-CE7B-18CE-51C5-58962CCBBCD1}"/>
              </a:ext>
            </a:extLst>
          </p:cNvPr>
          <p:cNvPicPr>
            <a:picLocks noChangeAspect="1"/>
          </p:cNvPicPr>
          <p:nvPr/>
        </p:nvPicPr>
        <p:blipFill>
          <a:blip r:embed="rId3"/>
          <a:stretch>
            <a:fillRect/>
          </a:stretch>
        </p:blipFill>
        <p:spPr>
          <a:xfrm>
            <a:off x="1326502" y="252314"/>
            <a:ext cx="9538996" cy="5961873"/>
          </a:xfrm>
          <a:prstGeom prst="rect">
            <a:avLst/>
          </a:prstGeom>
        </p:spPr>
      </p:pic>
      <p:sp>
        <p:nvSpPr>
          <p:cNvPr id="5" name="TextBox 4">
            <a:extLst>
              <a:ext uri="{FF2B5EF4-FFF2-40B4-BE49-F238E27FC236}">
                <a16:creationId xmlns:a16="http://schemas.microsoft.com/office/drawing/2014/main" id="{52BCFE9B-DA5B-DA3F-8224-C7811FD539C9}"/>
              </a:ext>
            </a:extLst>
          </p:cNvPr>
          <p:cNvSpPr txBox="1"/>
          <p:nvPr/>
        </p:nvSpPr>
        <p:spPr>
          <a:xfrm>
            <a:off x="1580501" y="6214187"/>
            <a:ext cx="9222965" cy="646331"/>
          </a:xfrm>
          <a:prstGeom prst="rect">
            <a:avLst/>
          </a:prstGeom>
          <a:noFill/>
        </p:spPr>
        <p:txBody>
          <a:bodyPr wrap="square">
            <a:spAutoFit/>
          </a:bodyPr>
          <a:lstStyle/>
          <a:p>
            <a:r>
              <a:rPr lang="en-US" dirty="0">
                <a:hlinkClick r:id="rId2"/>
              </a:rPr>
              <a:t>https://www.nationalacademies.org/our-work/recognition-and-evaluation-of-teaching-in-higher-education-a-workshop</a:t>
            </a:r>
            <a:endParaRPr lang="en-US" dirty="0"/>
          </a:p>
        </p:txBody>
      </p:sp>
    </p:spTree>
    <p:extLst>
      <p:ext uri="{BB962C8B-B14F-4D97-AF65-F5344CB8AC3E}">
        <p14:creationId xmlns:p14="http://schemas.microsoft.com/office/powerpoint/2010/main" val="164101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BCFE9B-DA5B-DA3F-8224-C7811FD539C9}"/>
              </a:ext>
            </a:extLst>
          </p:cNvPr>
          <p:cNvSpPr txBox="1"/>
          <p:nvPr/>
        </p:nvSpPr>
        <p:spPr>
          <a:xfrm>
            <a:off x="1742426" y="6010712"/>
            <a:ext cx="9222965" cy="646331"/>
          </a:xfrm>
          <a:prstGeom prst="rect">
            <a:avLst/>
          </a:prstGeom>
          <a:noFill/>
        </p:spPr>
        <p:txBody>
          <a:bodyPr wrap="square">
            <a:spAutoFit/>
          </a:bodyPr>
          <a:lstStyle/>
          <a:p>
            <a:r>
              <a:rPr lang="en-US" dirty="0">
                <a:hlinkClick r:id="rId2"/>
              </a:rPr>
              <a:t>https://www.nationalacademies.org/our-work/recognition-and-evaluation-of-teaching-in-higher-education-a-workshop</a:t>
            </a:r>
            <a:endParaRPr lang="en-US" dirty="0"/>
          </a:p>
        </p:txBody>
      </p:sp>
      <p:pic>
        <p:nvPicPr>
          <p:cNvPr id="4" name="Picture 3">
            <a:extLst>
              <a:ext uri="{FF2B5EF4-FFF2-40B4-BE49-F238E27FC236}">
                <a16:creationId xmlns:a16="http://schemas.microsoft.com/office/drawing/2014/main" id="{2073FA26-60E9-BA66-D083-FB43855386F2}"/>
              </a:ext>
            </a:extLst>
          </p:cNvPr>
          <p:cNvPicPr>
            <a:picLocks noChangeAspect="1"/>
          </p:cNvPicPr>
          <p:nvPr/>
        </p:nvPicPr>
        <p:blipFill>
          <a:blip r:embed="rId3"/>
          <a:stretch>
            <a:fillRect/>
          </a:stretch>
        </p:blipFill>
        <p:spPr>
          <a:xfrm>
            <a:off x="2352388" y="295407"/>
            <a:ext cx="7487223" cy="5715305"/>
          </a:xfrm>
          <a:prstGeom prst="rect">
            <a:avLst/>
          </a:prstGeom>
        </p:spPr>
      </p:pic>
    </p:spTree>
    <p:extLst>
      <p:ext uri="{BB962C8B-B14F-4D97-AF65-F5344CB8AC3E}">
        <p14:creationId xmlns:p14="http://schemas.microsoft.com/office/powerpoint/2010/main" val="263976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bstract background of blue mesh and nodes">
            <a:extLst>
              <a:ext uri="{FF2B5EF4-FFF2-40B4-BE49-F238E27FC236}">
                <a16:creationId xmlns:a16="http://schemas.microsoft.com/office/drawing/2014/main" id="{2CAADCEB-28CF-FAF1-334B-6FD401C2E9F1}"/>
              </a:ext>
            </a:extLst>
          </p:cNvPr>
          <p:cNvPicPr>
            <a:picLocks noChangeAspect="1"/>
          </p:cNvPicPr>
          <p:nvPr/>
        </p:nvPicPr>
        <p:blipFill>
          <a:blip r:embed="rId2"/>
          <a:stretch>
            <a:fillRect/>
          </a:stretch>
        </p:blipFill>
        <p:spPr>
          <a:xfrm>
            <a:off x="0" y="0"/>
            <a:ext cx="12192000" cy="6896100"/>
          </a:xfrm>
          <a:prstGeom prst="rect">
            <a:avLst/>
          </a:prstGeom>
        </p:spPr>
      </p:pic>
      <p:sp>
        <p:nvSpPr>
          <p:cNvPr id="2" name="Title 1">
            <a:extLst>
              <a:ext uri="{FF2B5EF4-FFF2-40B4-BE49-F238E27FC236}">
                <a16:creationId xmlns:a16="http://schemas.microsoft.com/office/drawing/2014/main" id="{24CC30D1-4411-025E-FE7A-E1D9B536A9B1}"/>
              </a:ext>
            </a:extLst>
          </p:cNvPr>
          <p:cNvSpPr>
            <a:spLocks noGrp="1"/>
          </p:cNvSpPr>
          <p:nvPr>
            <p:ph type="ctrTitle"/>
          </p:nvPr>
        </p:nvSpPr>
        <p:spPr>
          <a:xfrm>
            <a:off x="550863" y="953859"/>
            <a:ext cx="5054069" cy="2472821"/>
          </a:xfrm>
        </p:spPr>
        <p:txBody>
          <a:bodyPr anchor="b">
            <a:normAutofit/>
          </a:bodyPr>
          <a:lstStyle/>
          <a:p>
            <a:r>
              <a:rPr lang="en-US" sz="4800" dirty="0"/>
              <a:t>Remember your first week of teaching?</a:t>
            </a:r>
          </a:p>
        </p:txBody>
      </p:sp>
      <p:sp>
        <p:nvSpPr>
          <p:cNvPr id="3" name="Subtitle 2">
            <a:extLst>
              <a:ext uri="{FF2B5EF4-FFF2-40B4-BE49-F238E27FC236}">
                <a16:creationId xmlns:a16="http://schemas.microsoft.com/office/drawing/2014/main" id="{7CC3F98D-2321-0C76-0D8D-F23C42C5155F}"/>
              </a:ext>
            </a:extLst>
          </p:cNvPr>
          <p:cNvSpPr>
            <a:spLocks noGrp="1"/>
          </p:cNvSpPr>
          <p:nvPr>
            <p:ph type="subTitle" idx="1"/>
          </p:nvPr>
        </p:nvSpPr>
        <p:spPr>
          <a:xfrm>
            <a:off x="550863" y="3569008"/>
            <a:ext cx="5949217" cy="1731656"/>
          </a:xfrm>
        </p:spPr>
        <p:txBody>
          <a:bodyPr vert="horz" wrap="square" lIns="0" tIns="0" rIns="0" bIns="0" rtlCol="0" anchor="t">
            <a:normAutofit lnSpcReduction="10000"/>
          </a:bodyPr>
          <a:lstStyle/>
          <a:p>
            <a:r>
              <a:rPr lang="en-US" sz="1900" dirty="0">
                <a:solidFill>
                  <a:schemeClr val="tx1">
                    <a:alpha val="60000"/>
                  </a:schemeClr>
                </a:solidFill>
                <a:ea typeface="Source Sans Pro"/>
              </a:rPr>
              <a:t>How well were you prepared?</a:t>
            </a:r>
          </a:p>
          <a:p>
            <a:r>
              <a:rPr lang="en-US" sz="1900" dirty="0">
                <a:solidFill>
                  <a:schemeClr val="tx1">
                    <a:alpha val="60000"/>
                  </a:schemeClr>
                </a:solidFill>
                <a:ea typeface="Source Sans Pro"/>
              </a:rPr>
              <a:t>What surprised you?</a:t>
            </a:r>
          </a:p>
          <a:p>
            <a:r>
              <a:rPr lang="en-US" sz="1900" dirty="0">
                <a:solidFill>
                  <a:schemeClr val="tx1">
                    <a:alpha val="60000"/>
                  </a:schemeClr>
                </a:solidFill>
                <a:ea typeface="Source Sans Pro"/>
              </a:rPr>
              <a:t>What encouraged you?</a:t>
            </a:r>
          </a:p>
          <a:p>
            <a:r>
              <a:rPr lang="en-US" sz="1900" dirty="0">
                <a:solidFill>
                  <a:schemeClr val="tx1">
                    <a:alpha val="60000"/>
                  </a:schemeClr>
                </a:solidFill>
                <a:ea typeface="Source Sans Pro"/>
              </a:rPr>
              <a:t>What fears came true?</a:t>
            </a:r>
          </a:p>
        </p:txBody>
      </p:sp>
      <p:grpSp>
        <p:nvGrpSpPr>
          <p:cNvPr id="24"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descr="A picture containing spectacles&#10;&#10;Description automatically generated">
            <a:extLst>
              <a:ext uri="{FF2B5EF4-FFF2-40B4-BE49-F238E27FC236}">
                <a16:creationId xmlns:a16="http://schemas.microsoft.com/office/drawing/2014/main" id="{FC54A399-41F8-07FB-2DC6-CCEF9C70F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908" y="4211784"/>
            <a:ext cx="2752350" cy="2685293"/>
          </a:xfrm>
          <a:prstGeom prst="rect">
            <a:avLst/>
          </a:prstGeom>
          <a:scene3d>
            <a:camera prst="orthographicFront">
              <a:rot lat="0" lon="10799977" rev="0"/>
            </a:camera>
            <a:lightRig rig="threePt" dir="t"/>
          </a:scene3d>
        </p:spPr>
      </p:pic>
    </p:spTree>
    <p:extLst>
      <p:ext uri="{BB962C8B-B14F-4D97-AF65-F5344CB8AC3E}">
        <p14:creationId xmlns:p14="http://schemas.microsoft.com/office/powerpoint/2010/main" val="102153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94EFEA-CF70-E736-A0CE-76E593747EA5}"/>
              </a:ext>
            </a:extLst>
          </p:cNvPr>
          <p:cNvPicPr>
            <a:picLocks noChangeAspect="1"/>
          </p:cNvPicPr>
          <p:nvPr/>
        </p:nvPicPr>
        <p:blipFill>
          <a:blip r:embed="rId2"/>
          <a:stretch>
            <a:fillRect/>
          </a:stretch>
        </p:blipFill>
        <p:spPr>
          <a:xfrm>
            <a:off x="2595074" y="1275128"/>
            <a:ext cx="7001852" cy="4858428"/>
          </a:xfrm>
          <a:prstGeom prst="rect">
            <a:avLst/>
          </a:prstGeom>
        </p:spPr>
      </p:pic>
      <p:sp>
        <p:nvSpPr>
          <p:cNvPr id="7" name="TextBox 6">
            <a:extLst>
              <a:ext uri="{FF2B5EF4-FFF2-40B4-BE49-F238E27FC236}">
                <a16:creationId xmlns:a16="http://schemas.microsoft.com/office/drawing/2014/main" id="{32085AFE-88ED-53BB-C70C-C4EAA64E7347}"/>
              </a:ext>
            </a:extLst>
          </p:cNvPr>
          <p:cNvSpPr txBox="1"/>
          <p:nvPr/>
        </p:nvSpPr>
        <p:spPr>
          <a:xfrm>
            <a:off x="1076044" y="6213814"/>
            <a:ext cx="11293755" cy="307777"/>
          </a:xfrm>
          <a:prstGeom prst="rect">
            <a:avLst/>
          </a:prstGeom>
          <a:noFill/>
        </p:spPr>
        <p:txBody>
          <a:bodyPr wrap="square">
            <a:spAutoFit/>
          </a:bodyPr>
          <a:lstStyle/>
          <a:p>
            <a:r>
              <a:rPr lang="en-US" sz="1400" dirty="0">
                <a:hlinkClick r:id="rId3"/>
              </a:rPr>
              <a:t>https://www.maps.mla.org/Resources/Policy-Statements/ADFL-Statement-of-Good-Practice-Teaching-Evaluation-and-Scholarship</a:t>
            </a:r>
            <a:endParaRPr lang="en-US" sz="1400" dirty="0"/>
          </a:p>
        </p:txBody>
      </p:sp>
      <p:pic>
        <p:nvPicPr>
          <p:cNvPr id="11" name="Picture 10">
            <a:extLst>
              <a:ext uri="{FF2B5EF4-FFF2-40B4-BE49-F238E27FC236}">
                <a16:creationId xmlns:a16="http://schemas.microsoft.com/office/drawing/2014/main" id="{30CA9D0A-3B2D-A1B3-6771-EABC9E5621C2}"/>
              </a:ext>
            </a:extLst>
          </p:cNvPr>
          <p:cNvPicPr>
            <a:picLocks noChangeAspect="1"/>
          </p:cNvPicPr>
          <p:nvPr/>
        </p:nvPicPr>
        <p:blipFill>
          <a:blip r:embed="rId4"/>
          <a:stretch>
            <a:fillRect/>
          </a:stretch>
        </p:blipFill>
        <p:spPr>
          <a:xfrm>
            <a:off x="622978" y="256528"/>
            <a:ext cx="1876687" cy="914528"/>
          </a:xfrm>
          <a:prstGeom prst="rect">
            <a:avLst/>
          </a:prstGeom>
        </p:spPr>
      </p:pic>
      <p:pic>
        <p:nvPicPr>
          <p:cNvPr id="13" name="Picture 12">
            <a:extLst>
              <a:ext uri="{FF2B5EF4-FFF2-40B4-BE49-F238E27FC236}">
                <a16:creationId xmlns:a16="http://schemas.microsoft.com/office/drawing/2014/main" id="{25C8282E-94E8-E382-5832-C02F269E737B}"/>
              </a:ext>
            </a:extLst>
          </p:cNvPr>
          <p:cNvPicPr>
            <a:picLocks noChangeAspect="1"/>
          </p:cNvPicPr>
          <p:nvPr/>
        </p:nvPicPr>
        <p:blipFill>
          <a:blip r:embed="rId5"/>
          <a:stretch>
            <a:fillRect/>
          </a:stretch>
        </p:blipFill>
        <p:spPr>
          <a:xfrm>
            <a:off x="2882820" y="232712"/>
            <a:ext cx="6239746" cy="962159"/>
          </a:xfrm>
          <a:prstGeom prst="rect">
            <a:avLst/>
          </a:prstGeom>
        </p:spPr>
      </p:pic>
      <p:sp>
        <p:nvSpPr>
          <p:cNvPr id="15" name="TextBox 14">
            <a:extLst>
              <a:ext uri="{FF2B5EF4-FFF2-40B4-BE49-F238E27FC236}">
                <a16:creationId xmlns:a16="http://schemas.microsoft.com/office/drawing/2014/main" id="{47F65DDF-0973-6166-D9E4-550FBAE4641B}"/>
              </a:ext>
            </a:extLst>
          </p:cNvPr>
          <p:cNvSpPr txBox="1"/>
          <p:nvPr/>
        </p:nvSpPr>
        <p:spPr>
          <a:xfrm>
            <a:off x="1162069" y="6471399"/>
            <a:ext cx="9953887" cy="307777"/>
          </a:xfrm>
          <a:prstGeom prst="rect">
            <a:avLst/>
          </a:prstGeom>
          <a:noFill/>
        </p:spPr>
        <p:txBody>
          <a:bodyPr wrap="square">
            <a:spAutoFit/>
          </a:bodyPr>
          <a:lstStyle/>
          <a:p>
            <a:r>
              <a:rPr lang="en-US" sz="1400" dirty="0">
                <a:hlinkClick r:id="rId6"/>
              </a:rPr>
              <a:t>https://www.maps.mla.org/Resources/Policy-Statements/ADE-Statement-of-Good-Practice-Teaching-Evaluation-and-Scholarship</a:t>
            </a:r>
            <a:endParaRPr lang="en-US" sz="1400" dirty="0"/>
          </a:p>
        </p:txBody>
      </p:sp>
    </p:spTree>
    <p:extLst>
      <p:ext uri="{BB962C8B-B14F-4D97-AF65-F5344CB8AC3E}">
        <p14:creationId xmlns:p14="http://schemas.microsoft.com/office/powerpoint/2010/main" val="316033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B623D27-71DD-9147-CB68-6BE169BD2361}"/>
              </a:ext>
            </a:extLst>
          </p:cNvPr>
          <p:cNvSpPr/>
          <p:nvPr/>
        </p:nvSpPr>
        <p:spPr>
          <a:xfrm>
            <a:off x="745724" y="248575"/>
            <a:ext cx="10612436" cy="599242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rPr>
              <a:t>Effective Teaching in Higher Education: </a:t>
            </a:r>
            <a:br>
              <a:rPr lang="en-US" sz="2800" b="1" i="1" dirty="0">
                <a:solidFill>
                  <a:schemeClr val="bg1"/>
                </a:solidFill>
              </a:rPr>
            </a:br>
            <a:r>
              <a:rPr lang="en-US" sz="2800" b="1" i="1" dirty="0">
                <a:solidFill>
                  <a:schemeClr val="bg1"/>
                </a:solidFill>
              </a:rPr>
              <a:t>Perceptions of First Year Undergraduate Students </a:t>
            </a:r>
            <a:br>
              <a:rPr lang="en-US" sz="2800" b="1" i="1" dirty="0">
                <a:solidFill>
                  <a:schemeClr val="bg1"/>
                </a:solidFill>
              </a:rPr>
            </a:br>
            <a:br>
              <a:rPr lang="en-US" sz="2800" dirty="0">
                <a:solidFill>
                  <a:schemeClr val="bg1"/>
                </a:solidFill>
              </a:rPr>
            </a:br>
            <a:r>
              <a:rPr lang="en-US" sz="2800" dirty="0">
                <a:solidFill>
                  <a:schemeClr val="bg1"/>
                </a:solidFill>
              </a:rPr>
              <a:t>Jo Allan, Karen Clarke, and Michael Jopling</a:t>
            </a:r>
            <a:br>
              <a:rPr lang="en-US" sz="2800" dirty="0">
                <a:solidFill>
                  <a:schemeClr val="bg1"/>
                </a:solidFill>
              </a:rPr>
            </a:br>
            <a:br>
              <a:rPr lang="en-US" sz="2800" dirty="0">
                <a:solidFill>
                  <a:schemeClr val="bg1"/>
                </a:solidFill>
              </a:rPr>
            </a:br>
            <a:r>
              <a:rPr lang="en-US" sz="1600" dirty="0">
                <a:solidFill>
                  <a:schemeClr val="bg1"/>
                </a:solidFill>
              </a:rPr>
              <a:t>International Journal of Teaching and Learning in Higher Education</a:t>
            </a:r>
          </a:p>
          <a:p>
            <a:pPr algn="ctr"/>
            <a:r>
              <a:rPr lang="en-US" sz="1600" dirty="0">
                <a:solidFill>
                  <a:schemeClr val="bg1"/>
                </a:solidFill>
              </a:rPr>
              <a:t>2009, Volume 21 Number 3, 362-372</a:t>
            </a:r>
          </a:p>
          <a:p>
            <a:pPr algn="ctr"/>
            <a:endParaRPr lang="en-US" dirty="0"/>
          </a:p>
        </p:txBody>
      </p:sp>
      <p:pic>
        <p:nvPicPr>
          <p:cNvPr id="3" name="Picture 2">
            <a:extLst>
              <a:ext uri="{FF2B5EF4-FFF2-40B4-BE49-F238E27FC236}">
                <a16:creationId xmlns:a16="http://schemas.microsoft.com/office/drawing/2014/main" id="{D899ECFE-A128-45CA-1B10-09EA8D44CCA7}"/>
              </a:ext>
            </a:extLst>
          </p:cNvPr>
          <p:cNvPicPr>
            <a:picLocks noChangeAspect="1"/>
          </p:cNvPicPr>
          <p:nvPr/>
        </p:nvPicPr>
        <p:blipFill>
          <a:blip r:embed="rId2"/>
          <a:stretch>
            <a:fillRect/>
          </a:stretch>
        </p:blipFill>
        <p:spPr>
          <a:xfrm>
            <a:off x="6410138" y="74648"/>
            <a:ext cx="5285302" cy="6241485"/>
          </a:xfrm>
          <a:prstGeom prst="rect">
            <a:avLst/>
          </a:prstGeom>
        </p:spPr>
        <p:style>
          <a:lnRef idx="1">
            <a:schemeClr val="accent4"/>
          </a:lnRef>
          <a:fillRef idx="3">
            <a:schemeClr val="accent4"/>
          </a:fillRef>
          <a:effectRef idx="2">
            <a:schemeClr val="accent4"/>
          </a:effectRef>
          <a:fontRef idx="minor">
            <a:schemeClr val="lt1"/>
          </a:fontRef>
        </p:style>
      </p:pic>
      <p:pic>
        <p:nvPicPr>
          <p:cNvPr id="5" name="Picture 4">
            <a:extLst>
              <a:ext uri="{FF2B5EF4-FFF2-40B4-BE49-F238E27FC236}">
                <a16:creationId xmlns:a16="http://schemas.microsoft.com/office/drawing/2014/main" id="{5A78211F-8DB1-6C86-4A6D-E81CD9533BF4}"/>
              </a:ext>
            </a:extLst>
          </p:cNvPr>
          <p:cNvPicPr>
            <a:picLocks noChangeAspect="1"/>
          </p:cNvPicPr>
          <p:nvPr/>
        </p:nvPicPr>
        <p:blipFill>
          <a:blip r:embed="rId3"/>
          <a:stretch>
            <a:fillRect/>
          </a:stretch>
        </p:blipFill>
        <p:spPr>
          <a:xfrm>
            <a:off x="354615" y="144618"/>
            <a:ext cx="4596964" cy="6171515"/>
          </a:xfrm>
          <a:prstGeom prst="rect">
            <a:avLst/>
          </a:prstGeom>
        </p:spPr>
        <p:style>
          <a:lnRef idx="1">
            <a:schemeClr val="accent4"/>
          </a:lnRef>
          <a:fillRef idx="3">
            <a:schemeClr val="accent4"/>
          </a:fillRef>
          <a:effectRef idx="2">
            <a:schemeClr val="accent4"/>
          </a:effectRef>
          <a:fontRef idx="minor">
            <a:schemeClr val="lt1"/>
          </a:fontRef>
        </p:style>
      </p:pic>
      <p:pic>
        <p:nvPicPr>
          <p:cNvPr id="7" name="Picture 6">
            <a:extLst>
              <a:ext uri="{FF2B5EF4-FFF2-40B4-BE49-F238E27FC236}">
                <a16:creationId xmlns:a16="http://schemas.microsoft.com/office/drawing/2014/main" id="{96F1ED48-3808-3EFD-712C-082604E81774}"/>
              </a:ext>
            </a:extLst>
          </p:cNvPr>
          <p:cNvPicPr>
            <a:picLocks noChangeAspect="1"/>
          </p:cNvPicPr>
          <p:nvPr/>
        </p:nvPicPr>
        <p:blipFill>
          <a:blip r:embed="rId4"/>
          <a:stretch>
            <a:fillRect/>
          </a:stretch>
        </p:blipFill>
        <p:spPr>
          <a:xfrm>
            <a:off x="6747417" y="396713"/>
            <a:ext cx="4848902" cy="3124636"/>
          </a:xfrm>
          <a:prstGeom prst="rect">
            <a:avLst/>
          </a:prstGeom>
        </p:spPr>
        <p:style>
          <a:lnRef idx="1">
            <a:schemeClr val="accent4"/>
          </a:lnRef>
          <a:fillRef idx="3">
            <a:schemeClr val="accent4"/>
          </a:fillRef>
          <a:effectRef idx="2">
            <a:schemeClr val="accent4"/>
          </a:effectRef>
          <a:fontRef idx="minor">
            <a:schemeClr val="lt1"/>
          </a:fontRef>
        </p:style>
      </p:pic>
      <p:sp>
        <p:nvSpPr>
          <p:cNvPr id="9" name="TextBox 8">
            <a:extLst>
              <a:ext uri="{FF2B5EF4-FFF2-40B4-BE49-F238E27FC236}">
                <a16:creationId xmlns:a16="http://schemas.microsoft.com/office/drawing/2014/main" id="{02AFC157-15AE-0E6B-91F6-593ACA99893A}"/>
              </a:ext>
            </a:extLst>
          </p:cNvPr>
          <p:cNvSpPr txBox="1"/>
          <p:nvPr/>
        </p:nvSpPr>
        <p:spPr>
          <a:xfrm>
            <a:off x="3361361" y="6350370"/>
            <a:ext cx="6097554" cy="369332"/>
          </a:xfrm>
          <a:prstGeom prst="rect">
            <a:avLst/>
          </a:prstGeom>
          <a:noFill/>
        </p:spPr>
        <p:txBody>
          <a:bodyPr wrap="square">
            <a:spAutoFit/>
          </a:bodyPr>
          <a:lstStyle/>
          <a:p>
            <a:r>
              <a:rPr lang="en-US" dirty="0">
                <a:hlinkClick r:id="rId5"/>
              </a:rPr>
              <a:t>https://files.eric.ed.gov/fulltext/EJ909070.pdf</a:t>
            </a:r>
            <a:endParaRPr lang="en-US" dirty="0"/>
          </a:p>
        </p:txBody>
      </p:sp>
      <p:pic>
        <p:nvPicPr>
          <p:cNvPr id="11" name="Picture 10">
            <a:extLst>
              <a:ext uri="{FF2B5EF4-FFF2-40B4-BE49-F238E27FC236}">
                <a16:creationId xmlns:a16="http://schemas.microsoft.com/office/drawing/2014/main" id="{7B2BF7B0-0907-AEE6-EAB7-D99FDC972517}"/>
              </a:ext>
            </a:extLst>
          </p:cNvPr>
          <p:cNvPicPr>
            <a:picLocks noChangeAspect="1"/>
          </p:cNvPicPr>
          <p:nvPr/>
        </p:nvPicPr>
        <p:blipFill>
          <a:blip r:embed="rId6"/>
          <a:stretch>
            <a:fillRect/>
          </a:stretch>
        </p:blipFill>
        <p:spPr>
          <a:xfrm>
            <a:off x="6747417" y="3843413"/>
            <a:ext cx="4610743" cy="2210108"/>
          </a:xfrm>
          <a:prstGeom prst="rect">
            <a:avLst/>
          </a:prstGeom>
        </p:spPr>
        <p:style>
          <a:lnRef idx="1">
            <a:schemeClr val="accent4"/>
          </a:lnRef>
          <a:fillRef idx="3">
            <a:schemeClr val="accent4"/>
          </a:fillRef>
          <a:effectRef idx="2">
            <a:schemeClr val="accent4"/>
          </a:effectRef>
          <a:fontRef idx="minor">
            <a:schemeClr val="lt1"/>
          </a:fontRef>
        </p:style>
      </p:pic>
    </p:spTree>
    <p:extLst>
      <p:ext uri="{BB962C8B-B14F-4D97-AF65-F5344CB8AC3E}">
        <p14:creationId xmlns:p14="http://schemas.microsoft.com/office/powerpoint/2010/main" val="427312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4" name="Group 4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5" name="Freeform: Shape 4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50" name="Rectangle 4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30A5A87-E886-5B67-2FC3-0C201179CECB}"/>
              </a:ext>
            </a:extLst>
          </p:cNvPr>
          <p:cNvPicPr>
            <a:picLocks noChangeAspect="1"/>
          </p:cNvPicPr>
          <p:nvPr/>
        </p:nvPicPr>
        <p:blipFill rotWithShape="1">
          <a:blip r:embed="rId2"/>
          <a:srcRect t="23151" b="4734"/>
          <a:stretch/>
        </p:blipFill>
        <p:spPr>
          <a:xfrm>
            <a:off x="0" y="0"/>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52" name="Rectangle 5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657C2-53AE-8DF5-0699-FCE437D45DCC}"/>
              </a:ext>
            </a:extLst>
          </p:cNvPr>
          <p:cNvSpPr>
            <a:spLocks noGrp="1"/>
          </p:cNvSpPr>
          <p:nvPr>
            <p:ph type="title"/>
          </p:nvPr>
        </p:nvSpPr>
        <p:spPr>
          <a:xfrm>
            <a:off x="737130" y="41500"/>
            <a:ext cx="7179946" cy="4446058"/>
          </a:xfrm>
        </p:spPr>
        <p:txBody>
          <a:bodyPr vert="horz" wrap="square" lIns="0" tIns="0" rIns="0" bIns="0" rtlCol="0" anchor="b" anchorCtr="0">
            <a:normAutofit/>
          </a:bodyPr>
          <a:lstStyle/>
          <a:p>
            <a:r>
              <a:rPr lang="en-US" kern="1200" dirty="0">
                <a:solidFill>
                  <a:schemeClr val="tx1"/>
                </a:solidFill>
                <a:latin typeface="+mj-lt"/>
                <a:ea typeface="+mj-ea"/>
                <a:cs typeface="+mj-cs"/>
              </a:rPr>
              <a:t>Do we know what “good” teaching </a:t>
            </a:r>
            <a:r>
              <a:rPr lang="en-US" dirty="0"/>
              <a:t>is now</a:t>
            </a:r>
            <a:r>
              <a:rPr lang="en-US" kern="1200" dirty="0">
                <a:solidFill>
                  <a:schemeClr val="tx1"/>
                </a:solidFill>
                <a:latin typeface="+mj-lt"/>
                <a:ea typeface="+mj-ea"/>
                <a:cs typeface="+mj-cs"/>
              </a:rPr>
              <a:t>?</a:t>
            </a:r>
          </a:p>
        </p:txBody>
      </p:sp>
    </p:spTree>
    <p:extLst>
      <p:ext uri="{BB962C8B-B14F-4D97-AF65-F5344CB8AC3E}">
        <p14:creationId xmlns:p14="http://schemas.microsoft.com/office/powerpoint/2010/main" val="50480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4006-DB7D-D4AD-BA17-DF4B201CD6F3}"/>
              </a:ext>
            </a:extLst>
          </p:cNvPr>
          <p:cNvSpPr>
            <a:spLocks noGrp="1"/>
          </p:cNvSpPr>
          <p:nvPr>
            <p:ph type="title"/>
          </p:nvPr>
        </p:nvSpPr>
        <p:spPr/>
        <p:txBody>
          <a:bodyPr/>
          <a:lstStyle/>
          <a:p>
            <a:r>
              <a:rPr lang="en-US" dirty="0"/>
              <a:t>One summary from</a:t>
            </a:r>
            <a:br>
              <a:rPr lang="en-US" dirty="0"/>
            </a:br>
            <a:r>
              <a:rPr lang="en-US" i="1" dirty="0"/>
              <a:t>Peer Review </a:t>
            </a:r>
          </a:p>
        </p:txBody>
      </p:sp>
      <p:pic>
        <p:nvPicPr>
          <p:cNvPr id="6" name="Picture Placeholder 5">
            <a:extLst>
              <a:ext uri="{FF2B5EF4-FFF2-40B4-BE49-F238E27FC236}">
                <a16:creationId xmlns:a16="http://schemas.microsoft.com/office/drawing/2014/main" id="{BEC11BAF-0684-4E4F-570B-CBE6DFF8B57B}"/>
              </a:ext>
            </a:extLst>
          </p:cNvPr>
          <p:cNvPicPr>
            <a:picLocks noGrp="1" noChangeAspect="1"/>
          </p:cNvPicPr>
          <p:nvPr>
            <p:ph type="pic" idx="1"/>
          </p:nvPr>
        </p:nvPicPr>
        <p:blipFill rotWithShape="1">
          <a:blip r:embed="rId2"/>
          <a:srcRect l="5931" r="5931"/>
          <a:stretch/>
        </p:blipFill>
        <p:spPr>
          <a:xfrm>
            <a:off x="5343524" y="575409"/>
            <a:ext cx="6373813" cy="5733316"/>
          </a:xfrm>
        </p:spPr>
      </p:pic>
      <p:sp>
        <p:nvSpPr>
          <p:cNvPr id="4" name="Text Placeholder 3">
            <a:extLst>
              <a:ext uri="{FF2B5EF4-FFF2-40B4-BE49-F238E27FC236}">
                <a16:creationId xmlns:a16="http://schemas.microsoft.com/office/drawing/2014/main" id="{6AE86F4B-1092-4424-A2E0-DEFCE3FCCF01}"/>
              </a:ext>
            </a:extLst>
          </p:cNvPr>
          <p:cNvSpPr>
            <a:spLocks noGrp="1"/>
          </p:cNvSpPr>
          <p:nvPr>
            <p:ph type="body" sz="half" idx="2"/>
          </p:nvPr>
        </p:nvSpPr>
        <p:spPr/>
        <p:txBody>
          <a:bodyPr/>
          <a:lstStyle/>
          <a:p>
            <a:pPr algn="l">
              <a:lnSpc>
                <a:spcPct val="100000"/>
              </a:lnSpc>
              <a:spcBef>
                <a:spcPts val="600"/>
              </a:spcBef>
              <a:spcAft>
                <a:spcPts val="600"/>
              </a:spcAft>
            </a:pPr>
            <a:r>
              <a:rPr lang="en-US" sz="1800" b="0" i="0" u="none" strike="noStrike" baseline="0" dirty="0">
                <a:latin typeface="ArnoPro-Regular"/>
              </a:rPr>
              <a:t>“Here’s a summary of what our great</a:t>
            </a:r>
          </a:p>
          <a:p>
            <a:pPr algn="l">
              <a:lnSpc>
                <a:spcPct val="100000"/>
              </a:lnSpc>
              <a:spcBef>
                <a:spcPts val="600"/>
              </a:spcBef>
              <a:spcAft>
                <a:spcPts val="600"/>
              </a:spcAft>
            </a:pPr>
            <a:r>
              <a:rPr lang="en-US" sz="1800" b="0" i="0" u="none" strike="noStrike" baseline="0" dirty="0">
                <a:latin typeface="ArnoPro-Regular"/>
              </a:rPr>
              <a:t>teachers told us: Human beings are most</a:t>
            </a:r>
          </a:p>
          <a:p>
            <a:pPr algn="l">
              <a:lnSpc>
                <a:spcPct val="100000"/>
              </a:lnSpc>
              <a:spcBef>
                <a:spcPts val="600"/>
              </a:spcBef>
              <a:spcAft>
                <a:spcPts val="600"/>
              </a:spcAft>
            </a:pPr>
            <a:r>
              <a:rPr lang="en-US" sz="1800" b="0" i="0" u="none" strike="noStrike" baseline="0" dirty="0">
                <a:latin typeface="ArnoPro-Regular"/>
              </a:rPr>
              <a:t>likely to learn deeply when they are trying</a:t>
            </a:r>
          </a:p>
          <a:p>
            <a:pPr algn="l">
              <a:lnSpc>
                <a:spcPct val="100000"/>
              </a:lnSpc>
              <a:spcBef>
                <a:spcPts val="600"/>
              </a:spcBef>
              <a:spcAft>
                <a:spcPts val="600"/>
              </a:spcAft>
            </a:pPr>
            <a:r>
              <a:rPr lang="en-US" sz="1800" b="0" i="0" u="none" strike="noStrike" baseline="0" dirty="0">
                <a:latin typeface="ArnoPro-Regular"/>
              </a:rPr>
              <a:t>to solve problems or answer questions that</a:t>
            </a:r>
          </a:p>
          <a:p>
            <a:pPr algn="l">
              <a:lnSpc>
                <a:spcPct val="100000"/>
              </a:lnSpc>
              <a:spcBef>
                <a:spcPts val="600"/>
              </a:spcBef>
              <a:spcAft>
                <a:spcPts val="600"/>
              </a:spcAft>
            </a:pPr>
            <a:r>
              <a:rPr lang="en-US" sz="1800" b="0" i="0" u="none" strike="noStrike" baseline="0" dirty="0">
                <a:latin typeface="ArnoPro-Regular"/>
              </a:rPr>
              <a:t>they have come to regard as important,</a:t>
            </a:r>
          </a:p>
          <a:p>
            <a:pPr algn="l">
              <a:lnSpc>
                <a:spcPct val="100000"/>
              </a:lnSpc>
              <a:spcBef>
                <a:spcPts val="600"/>
              </a:spcBef>
              <a:spcAft>
                <a:spcPts val="600"/>
              </a:spcAft>
            </a:pPr>
            <a:r>
              <a:rPr lang="en-US" sz="1800" b="0" i="0" u="none" strike="noStrike" baseline="0" dirty="0">
                <a:latin typeface="ArnoPro-Regular"/>
              </a:rPr>
              <a:t>intriguing, or beautiful. This is their</a:t>
            </a:r>
          </a:p>
          <a:p>
            <a:pPr algn="l">
              <a:lnSpc>
                <a:spcPct val="100000"/>
              </a:lnSpc>
              <a:spcBef>
                <a:spcPts val="600"/>
              </a:spcBef>
              <a:spcAft>
                <a:spcPts val="600"/>
              </a:spcAft>
            </a:pPr>
            <a:r>
              <a:rPr lang="en-US" sz="1800" b="0" i="0" u="none" strike="noStrike" baseline="0" dirty="0">
                <a:latin typeface="ArnoPro-Regular"/>
              </a:rPr>
              <a:t>description of what we call the Natural</a:t>
            </a:r>
          </a:p>
          <a:p>
            <a:pPr algn="l">
              <a:lnSpc>
                <a:spcPct val="100000"/>
              </a:lnSpc>
              <a:spcBef>
                <a:spcPts val="600"/>
              </a:spcBef>
              <a:spcAft>
                <a:spcPts val="600"/>
              </a:spcAft>
            </a:pPr>
            <a:r>
              <a:rPr lang="en-US" sz="1800" b="0" i="0" u="none" strike="noStrike" baseline="0" dirty="0">
                <a:latin typeface="ArnoPro-Regular"/>
              </a:rPr>
              <a:t>Critical Learning Environment”</a:t>
            </a:r>
          </a:p>
          <a:p>
            <a:pPr algn="l"/>
            <a:r>
              <a:rPr lang="en-US" b="0" i="0" dirty="0">
                <a:solidFill>
                  <a:srgbClr val="B41A37"/>
                </a:solidFill>
                <a:effectLst/>
                <a:latin typeface="adobe-caslon-pro"/>
                <a:hlinkClick r:id="rId3"/>
              </a:rPr>
              <a:t>Good Teaching: What Is It and How Do We Measure It?</a:t>
            </a:r>
            <a:br>
              <a:rPr lang="en-US" b="0" i="0" dirty="0">
                <a:solidFill>
                  <a:srgbClr val="000000"/>
                </a:solidFill>
                <a:effectLst/>
                <a:latin typeface="adobe-caslon-pro"/>
              </a:rPr>
            </a:br>
            <a:r>
              <a:rPr lang="en-US" b="0" i="0" dirty="0">
                <a:solidFill>
                  <a:schemeClr val="tx1"/>
                </a:solidFill>
                <a:effectLst/>
                <a:latin typeface="adobe-caslon-pro"/>
              </a:rPr>
              <a:t>Spring 2009 (Vol. 11, No. 2)</a:t>
            </a:r>
          </a:p>
        </p:txBody>
      </p:sp>
    </p:spTree>
    <p:extLst>
      <p:ext uri="{BB962C8B-B14F-4D97-AF65-F5344CB8AC3E}">
        <p14:creationId xmlns:p14="http://schemas.microsoft.com/office/powerpoint/2010/main" val="350377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29EE06-1522-A2C5-7BF7-115AF7D0E357}"/>
              </a:ext>
            </a:extLst>
          </p:cNvPr>
          <p:cNvSpPr txBox="1"/>
          <p:nvPr/>
        </p:nvSpPr>
        <p:spPr>
          <a:xfrm>
            <a:off x="1801058" y="742946"/>
            <a:ext cx="9846733" cy="5324535"/>
          </a:xfrm>
          <a:prstGeom prst="rect">
            <a:avLst/>
          </a:prstGeom>
          <a:noFill/>
        </p:spPr>
        <p:txBody>
          <a:bodyPr wrap="square">
            <a:spAutoFit/>
          </a:bodyPr>
          <a:lstStyle/>
          <a:p>
            <a:pPr marR="0" algn="ctr"/>
            <a:endParaRPr lang="en-US" sz="1200" dirty="0">
              <a:solidFill>
                <a:srgbClr val="000000"/>
              </a:solidFill>
              <a:latin typeface="Lato" panose="020F0502020204030203" pitchFamily="34" charset="0"/>
            </a:endParaRPr>
          </a:p>
          <a:p>
            <a:pPr marR="0" algn="ctr"/>
            <a:r>
              <a:rPr lang="en-US" sz="4400" b="0" i="0" u="none" strike="noStrike" baseline="0" dirty="0">
                <a:latin typeface="Lato" panose="020F0502020204030203" pitchFamily="34" charset="0"/>
              </a:rPr>
              <a:t>Nationally Recognized quality rubrics</a:t>
            </a:r>
            <a:br>
              <a:rPr lang="en-US" sz="4400" b="0" i="0" u="none" strike="noStrike" baseline="0" dirty="0">
                <a:latin typeface="Lato" panose="020F0502020204030203" pitchFamily="34" charset="0"/>
              </a:rPr>
            </a:br>
            <a:endParaRPr lang="en-US" sz="4400" b="0" i="0" u="none" strike="noStrike" baseline="0" dirty="0">
              <a:latin typeface="Lato" panose="020F0502020204030203" pitchFamily="34" charset="0"/>
            </a:endParaRPr>
          </a:p>
          <a:p>
            <a:pPr marR="0" algn="l"/>
            <a:r>
              <a:rPr lang="en-US" sz="3000" b="0" i="0" u="none" strike="noStrike" baseline="0" dirty="0">
                <a:latin typeface="Lato Light" panose="020F0302020204030203" pitchFamily="34" charset="0"/>
                <a:hlinkClick r:id="rId2"/>
              </a:rPr>
              <a:t>Blackboard Exemplar Course Rubric (BB)</a:t>
            </a:r>
            <a:br>
              <a:rPr lang="en-US" sz="3000" b="0" i="0" u="none" strike="noStrike" baseline="0" dirty="0">
                <a:latin typeface="Lato Light" panose="020F0302020204030203" pitchFamily="34" charset="0"/>
              </a:rPr>
            </a:br>
            <a:endParaRPr lang="en-US" sz="3000" b="0" i="0" u="none" strike="noStrike" baseline="0" dirty="0">
              <a:latin typeface="Lato Light" panose="020F0302020204030203" pitchFamily="34" charset="0"/>
            </a:endParaRPr>
          </a:p>
          <a:p>
            <a:pPr marR="0" algn="l"/>
            <a:r>
              <a:rPr lang="en-US" sz="3000" b="0" i="0" u="none" strike="noStrike" baseline="0" dirty="0">
                <a:latin typeface="Lato Light" panose="020F0302020204030203" pitchFamily="34" charset="0"/>
                <a:hlinkClick r:id="rId3"/>
              </a:rPr>
              <a:t>Open SUNY Course Quality Review (OSCQR)</a:t>
            </a:r>
            <a:br>
              <a:rPr lang="en-US" sz="3000" b="0" i="0" u="none" strike="noStrike" baseline="0" dirty="0">
                <a:latin typeface="Lato Light" panose="020F0302020204030203" pitchFamily="34" charset="0"/>
              </a:rPr>
            </a:br>
            <a:endParaRPr lang="en-US" sz="3000" b="0" i="0" u="none" strike="noStrike" baseline="0" dirty="0">
              <a:latin typeface="Lato Light" panose="020F0302020204030203" pitchFamily="34" charset="0"/>
            </a:endParaRPr>
          </a:p>
          <a:p>
            <a:pPr marR="0" algn="l"/>
            <a:r>
              <a:rPr lang="en-US" sz="3000" b="0" i="0" u="none" strike="noStrike" baseline="0" dirty="0">
                <a:latin typeface="Lato Light" panose="020F0302020204030203" pitchFamily="34" charset="0"/>
                <a:hlinkClick r:id="rId4"/>
              </a:rPr>
              <a:t>Quality Course Teaching and Instructional Practice (QCTIP)</a:t>
            </a:r>
            <a:br>
              <a:rPr lang="en-US" sz="3000" b="0" i="0" u="none" strike="noStrike" baseline="0" dirty="0">
                <a:latin typeface="Lato Light" panose="020F0302020204030203" pitchFamily="34" charset="0"/>
              </a:rPr>
            </a:br>
            <a:endParaRPr lang="en-US" sz="3000" b="0" i="0" u="none" strike="noStrike" baseline="0" dirty="0">
              <a:latin typeface="Lato Light" panose="020F0302020204030203" pitchFamily="34" charset="0"/>
            </a:endParaRPr>
          </a:p>
          <a:p>
            <a:pPr marR="0" algn="l"/>
            <a:r>
              <a:rPr lang="en-US" sz="3000" b="0" i="0" u="none" strike="noStrike" baseline="0" dirty="0">
                <a:latin typeface="Lato Light" panose="020F0302020204030203" pitchFamily="34" charset="0"/>
                <a:hlinkClick r:id="rId5"/>
              </a:rPr>
              <a:t>Quality Matters Higher Education course Rubric (QM)</a:t>
            </a:r>
            <a:br>
              <a:rPr lang="en-US" sz="3000" b="0" i="0" u="none" strike="noStrike" baseline="0" dirty="0">
                <a:latin typeface="Lato Light" panose="020F0302020204030203" pitchFamily="34" charset="0"/>
              </a:rPr>
            </a:br>
            <a:r>
              <a:rPr lang="en-US" b="0" i="0" u="none" strike="noStrike" baseline="0" dirty="0">
                <a:latin typeface="Lato Light" panose="020F0302020204030203" pitchFamily="34" charset="0"/>
                <a:hlinkClick r:id="rId6"/>
              </a:rPr>
              <a:t>Higher Ed. Standards (link on right)</a:t>
            </a:r>
            <a:endParaRPr lang="en-US" dirty="0"/>
          </a:p>
        </p:txBody>
      </p:sp>
      <p:pic>
        <p:nvPicPr>
          <p:cNvPr id="7" name="Picture 6">
            <a:extLst>
              <a:ext uri="{FF2B5EF4-FFF2-40B4-BE49-F238E27FC236}">
                <a16:creationId xmlns:a16="http://schemas.microsoft.com/office/drawing/2014/main" id="{CBCB0731-2C02-4E34-27DB-7B3B5E5D6012}"/>
              </a:ext>
            </a:extLst>
          </p:cNvPr>
          <p:cNvPicPr>
            <a:picLocks noChangeAspect="1"/>
          </p:cNvPicPr>
          <p:nvPr/>
        </p:nvPicPr>
        <p:blipFill>
          <a:blip r:embed="rId7"/>
          <a:stretch>
            <a:fillRect/>
          </a:stretch>
        </p:blipFill>
        <p:spPr>
          <a:xfrm>
            <a:off x="527161" y="2041017"/>
            <a:ext cx="1317399" cy="763305"/>
          </a:xfrm>
          <a:prstGeom prst="rect">
            <a:avLst/>
          </a:prstGeom>
        </p:spPr>
      </p:pic>
      <p:pic>
        <p:nvPicPr>
          <p:cNvPr id="9" name="Picture 8">
            <a:extLst>
              <a:ext uri="{FF2B5EF4-FFF2-40B4-BE49-F238E27FC236}">
                <a16:creationId xmlns:a16="http://schemas.microsoft.com/office/drawing/2014/main" id="{87BA64D8-327C-0076-96AA-23914B07E69F}"/>
              </a:ext>
            </a:extLst>
          </p:cNvPr>
          <p:cNvPicPr>
            <a:picLocks noChangeAspect="1"/>
          </p:cNvPicPr>
          <p:nvPr/>
        </p:nvPicPr>
        <p:blipFill>
          <a:blip r:embed="rId8"/>
          <a:stretch>
            <a:fillRect/>
          </a:stretch>
        </p:blipFill>
        <p:spPr>
          <a:xfrm>
            <a:off x="615590" y="2960771"/>
            <a:ext cx="1140542" cy="845574"/>
          </a:xfrm>
          <a:prstGeom prst="rect">
            <a:avLst/>
          </a:prstGeom>
        </p:spPr>
      </p:pic>
      <p:pic>
        <p:nvPicPr>
          <p:cNvPr id="16" name="Picture 15">
            <a:extLst>
              <a:ext uri="{FF2B5EF4-FFF2-40B4-BE49-F238E27FC236}">
                <a16:creationId xmlns:a16="http://schemas.microsoft.com/office/drawing/2014/main" id="{74515127-4C83-897B-763D-AE331837817A}"/>
              </a:ext>
            </a:extLst>
          </p:cNvPr>
          <p:cNvPicPr>
            <a:picLocks noChangeAspect="1"/>
          </p:cNvPicPr>
          <p:nvPr/>
        </p:nvPicPr>
        <p:blipFill>
          <a:blip r:embed="rId9"/>
          <a:stretch>
            <a:fillRect/>
          </a:stretch>
        </p:blipFill>
        <p:spPr>
          <a:xfrm>
            <a:off x="792571" y="3925329"/>
            <a:ext cx="786581" cy="786581"/>
          </a:xfrm>
          <a:prstGeom prst="rect">
            <a:avLst/>
          </a:prstGeom>
        </p:spPr>
      </p:pic>
      <p:pic>
        <p:nvPicPr>
          <p:cNvPr id="18" name="Picture 17">
            <a:extLst>
              <a:ext uri="{FF2B5EF4-FFF2-40B4-BE49-F238E27FC236}">
                <a16:creationId xmlns:a16="http://schemas.microsoft.com/office/drawing/2014/main" id="{1D093B11-63A7-F940-CC0C-6DBD6B8491D6}"/>
              </a:ext>
            </a:extLst>
          </p:cNvPr>
          <p:cNvPicPr>
            <a:picLocks noChangeAspect="1"/>
          </p:cNvPicPr>
          <p:nvPr/>
        </p:nvPicPr>
        <p:blipFill>
          <a:blip r:embed="rId10"/>
          <a:stretch>
            <a:fillRect/>
          </a:stretch>
        </p:blipFill>
        <p:spPr>
          <a:xfrm>
            <a:off x="654920" y="4847154"/>
            <a:ext cx="1061884" cy="875071"/>
          </a:xfrm>
          <a:prstGeom prst="rect">
            <a:avLst/>
          </a:prstGeom>
        </p:spPr>
      </p:pic>
    </p:spTree>
    <p:extLst>
      <p:ext uri="{BB962C8B-B14F-4D97-AF65-F5344CB8AC3E}">
        <p14:creationId xmlns:p14="http://schemas.microsoft.com/office/powerpoint/2010/main" val="165989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A19C-5778-F345-A312-4E400C1D5EC6}"/>
              </a:ext>
            </a:extLst>
          </p:cNvPr>
          <p:cNvSpPr>
            <a:spLocks noGrp="1"/>
          </p:cNvSpPr>
          <p:nvPr>
            <p:ph type="title"/>
          </p:nvPr>
        </p:nvSpPr>
        <p:spPr/>
        <p:txBody>
          <a:bodyPr/>
          <a:lstStyle/>
          <a:p>
            <a:r>
              <a:rPr lang="en-US" sz="4800" b="0" i="0" u="none" strike="noStrike" baseline="0" dirty="0">
                <a:latin typeface="Lato Light" panose="020F0302020204030203" pitchFamily="34" charset="0"/>
                <a:hlinkClick r:id="rId2"/>
              </a:rPr>
              <a:t>Blackboard Exemplar Course Rubric (BB)</a:t>
            </a:r>
            <a:endParaRPr lang="en-US" dirty="0"/>
          </a:p>
        </p:txBody>
      </p:sp>
      <p:pic>
        <p:nvPicPr>
          <p:cNvPr id="5" name="Picture 4">
            <a:hlinkClick r:id="rId3"/>
            <a:extLst>
              <a:ext uri="{FF2B5EF4-FFF2-40B4-BE49-F238E27FC236}">
                <a16:creationId xmlns:a16="http://schemas.microsoft.com/office/drawing/2014/main" id="{D2DC2FE5-1497-D06D-CE63-62BDEE48C7A2}"/>
              </a:ext>
            </a:extLst>
          </p:cNvPr>
          <p:cNvPicPr>
            <a:picLocks noChangeAspect="1"/>
          </p:cNvPicPr>
          <p:nvPr/>
        </p:nvPicPr>
        <p:blipFill>
          <a:blip r:embed="rId4"/>
          <a:stretch>
            <a:fillRect/>
          </a:stretch>
        </p:blipFill>
        <p:spPr>
          <a:xfrm>
            <a:off x="2354377" y="1515375"/>
            <a:ext cx="7483245" cy="4704450"/>
          </a:xfrm>
          <a:prstGeom prst="rect">
            <a:avLst/>
          </a:prstGeom>
        </p:spPr>
      </p:pic>
    </p:spTree>
    <p:extLst>
      <p:ext uri="{BB962C8B-B14F-4D97-AF65-F5344CB8AC3E}">
        <p14:creationId xmlns:p14="http://schemas.microsoft.com/office/powerpoint/2010/main" val="149575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A19C-5778-F345-A312-4E400C1D5EC6}"/>
              </a:ext>
            </a:extLst>
          </p:cNvPr>
          <p:cNvSpPr>
            <a:spLocks noGrp="1"/>
          </p:cNvSpPr>
          <p:nvPr>
            <p:ph type="title"/>
          </p:nvPr>
        </p:nvSpPr>
        <p:spPr/>
        <p:txBody>
          <a:bodyPr/>
          <a:lstStyle/>
          <a:p>
            <a:r>
              <a:rPr lang="en-US" sz="4800" b="0" i="0" u="none" strike="noStrike" baseline="0" dirty="0">
                <a:latin typeface="Lato Light" panose="020F0302020204030203" pitchFamily="34" charset="0"/>
                <a:hlinkClick r:id="rId2"/>
              </a:rPr>
              <a:t>Blackboard Exemplar Course Rubric (BB)</a:t>
            </a:r>
            <a:endParaRPr lang="en-US" dirty="0"/>
          </a:p>
        </p:txBody>
      </p:sp>
      <p:pic>
        <p:nvPicPr>
          <p:cNvPr id="4" name="Picture 3">
            <a:extLst>
              <a:ext uri="{FF2B5EF4-FFF2-40B4-BE49-F238E27FC236}">
                <a16:creationId xmlns:a16="http://schemas.microsoft.com/office/drawing/2014/main" id="{E0DE27E9-6D17-D7C7-E01F-D6CD8F7A2B57}"/>
              </a:ext>
            </a:extLst>
          </p:cNvPr>
          <p:cNvPicPr>
            <a:picLocks noChangeAspect="1"/>
          </p:cNvPicPr>
          <p:nvPr/>
        </p:nvPicPr>
        <p:blipFill>
          <a:blip r:embed="rId3"/>
          <a:stretch>
            <a:fillRect/>
          </a:stretch>
        </p:blipFill>
        <p:spPr>
          <a:xfrm>
            <a:off x="3459739" y="1332000"/>
            <a:ext cx="4960774" cy="4976725"/>
          </a:xfrm>
          <a:prstGeom prst="rect">
            <a:avLst/>
          </a:prstGeom>
        </p:spPr>
      </p:pic>
      <p:sp>
        <p:nvSpPr>
          <p:cNvPr id="7" name="TextBox 6">
            <a:extLst>
              <a:ext uri="{FF2B5EF4-FFF2-40B4-BE49-F238E27FC236}">
                <a16:creationId xmlns:a16="http://schemas.microsoft.com/office/drawing/2014/main" id="{6D9FB704-9037-1E6B-A3E8-30EC9861E595}"/>
              </a:ext>
            </a:extLst>
          </p:cNvPr>
          <p:cNvSpPr txBox="1"/>
          <p:nvPr/>
        </p:nvSpPr>
        <p:spPr>
          <a:xfrm>
            <a:off x="2521976" y="6308725"/>
            <a:ext cx="7148048" cy="369332"/>
          </a:xfrm>
          <a:prstGeom prst="rect">
            <a:avLst/>
          </a:prstGeom>
          <a:noFill/>
        </p:spPr>
        <p:txBody>
          <a:bodyPr wrap="square">
            <a:spAutoFit/>
          </a:bodyPr>
          <a:lstStyle/>
          <a:p>
            <a:r>
              <a:rPr lang="en-US" dirty="0">
                <a:hlinkClick r:id="rId4"/>
              </a:rPr>
              <a:t>https://community.anthology.com/groups/blogpost/view/32/17/890</a:t>
            </a:r>
            <a:endParaRPr lang="en-US" dirty="0"/>
          </a:p>
        </p:txBody>
      </p:sp>
    </p:spTree>
    <p:extLst>
      <p:ext uri="{BB962C8B-B14F-4D97-AF65-F5344CB8AC3E}">
        <p14:creationId xmlns:p14="http://schemas.microsoft.com/office/powerpoint/2010/main" val="59362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oup 21">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3" name="Freeform: Shape 22">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8" name="Rectangle 2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2" name="Group 31">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33" name="Freeform: Shape 32">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Oval 33">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 name="TextBox 10">
            <a:extLst>
              <a:ext uri="{FF2B5EF4-FFF2-40B4-BE49-F238E27FC236}">
                <a16:creationId xmlns:a16="http://schemas.microsoft.com/office/drawing/2014/main" id="{E326C2B1-247B-E748-5F39-5A4CEEC3E626}"/>
              </a:ext>
            </a:extLst>
          </p:cNvPr>
          <p:cNvSpPr txBox="1"/>
          <p:nvPr/>
        </p:nvSpPr>
        <p:spPr>
          <a:xfrm>
            <a:off x="550864" y="549275"/>
            <a:ext cx="3565524" cy="3034657"/>
          </a:xfrm>
          <a:prstGeom prst="rect">
            <a:avLst/>
          </a:prstGeom>
        </p:spPr>
        <p:txBody>
          <a:bodyPr vert="horz" wrap="square" lIns="0" tIns="0" rIns="0" bIns="0" rtlCol="0" anchor="b" anchorCtr="0">
            <a:normAutofit/>
          </a:bodyPr>
          <a:lstStyle/>
          <a:p>
            <a:pPr>
              <a:spcBef>
                <a:spcPct val="0"/>
              </a:spcBef>
              <a:spcAft>
                <a:spcPts val="600"/>
              </a:spcAft>
            </a:pPr>
            <a:r>
              <a:rPr lang="en-US" sz="4400" b="0" i="0" u="none" strike="noStrike" baseline="0">
                <a:latin typeface="+mj-lt"/>
                <a:ea typeface="+mj-ea"/>
                <a:cs typeface="+mj-cs"/>
                <a:hlinkClick r:id="rId2"/>
              </a:rPr>
              <a:t>Open SUNY Course Quality Review (OSCQR)</a:t>
            </a:r>
            <a:endParaRPr lang="en-US" sz="4400">
              <a:latin typeface="+mj-lt"/>
              <a:ea typeface="+mj-ea"/>
              <a:cs typeface="+mj-cs"/>
            </a:endParaRPr>
          </a:p>
        </p:txBody>
      </p:sp>
      <p:grpSp>
        <p:nvGrpSpPr>
          <p:cNvPr id="36" name="Group 35">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7"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7" name="Picture 6">
            <a:extLst>
              <a:ext uri="{FF2B5EF4-FFF2-40B4-BE49-F238E27FC236}">
                <a16:creationId xmlns:a16="http://schemas.microsoft.com/office/drawing/2014/main" id="{D834DED8-0DFC-CF58-985C-0E543D5ED7DD}"/>
              </a:ext>
            </a:extLst>
          </p:cNvPr>
          <p:cNvPicPr>
            <a:picLocks noChangeAspect="1"/>
          </p:cNvPicPr>
          <p:nvPr/>
        </p:nvPicPr>
        <p:blipFill>
          <a:blip r:embed="rId3"/>
          <a:stretch>
            <a:fillRect/>
          </a:stretch>
        </p:blipFill>
        <p:spPr>
          <a:xfrm>
            <a:off x="4295776" y="620192"/>
            <a:ext cx="7345363" cy="5619202"/>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215282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Oval 4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0" name="Group 4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51" name="Freeform: Shape 5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56" name="Rectangle 5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26C2B1-247B-E748-5F39-5A4CEEC3E626}"/>
              </a:ext>
            </a:extLst>
          </p:cNvPr>
          <p:cNvSpPr txBox="1"/>
          <p:nvPr/>
        </p:nvSpPr>
        <p:spPr>
          <a:xfrm>
            <a:off x="6203950" y="549275"/>
            <a:ext cx="5437187" cy="2986234"/>
          </a:xfrm>
          <a:prstGeom prst="rect">
            <a:avLst/>
          </a:prstGeom>
        </p:spPr>
        <p:txBody>
          <a:bodyPr vert="horz" wrap="square" lIns="0" tIns="0" rIns="0" bIns="0" rtlCol="0" anchor="b" anchorCtr="0">
            <a:normAutofit/>
          </a:bodyPr>
          <a:lstStyle/>
          <a:p>
            <a:pPr marR="0">
              <a:lnSpc>
                <a:spcPct val="90000"/>
              </a:lnSpc>
              <a:spcBef>
                <a:spcPct val="0"/>
              </a:spcBef>
              <a:spcAft>
                <a:spcPts val="600"/>
              </a:spcAft>
            </a:pPr>
            <a:r>
              <a:rPr lang="en-US" sz="4000" b="0" i="0" u="none" strike="noStrike" baseline="0">
                <a:latin typeface="+mj-lt"/>
                <a:ea typeface="+mj-ea"/>
                <a:cs typeface="+mj-cs"/>
                <a:hlinkClick r:id="rId2"/>
              </a:rPr>
              <a:t>Quality Course Teaching and Instructional Practice (QCTIP)</a:t>
            </a:r>
            <a:br>
              <a:rPr lang="en-US" sz="4000" b="0" i="0" u="none" strike="noStrike" baseline="0">
                <a:latin typeface="+mj-lt"/>
                <a:ea typeface="+mj-ea"/>
                <a:cs typeface="+mj-cs"/>
              </a:rPr>
            </a:br>
            <a:endParaRPr lang="en-US" sz="4000" b="0" i="0" u="none" strike="noStrike" baseline="0">
              <a:latin typeface="+mj-lt"/>
              <a:ea typeface="+mj-ea"/>
              <a:cs typeface="+mj-cs"/>
            </a:endParaRPr>
          </a:p>
        </p:txBody>
      </p:sp>
      <p:pic>
        <p:nvPicPr>
          <p:cNvPr id="3" name="Picture 2">
            <a:extLst>
              <a:ext uri="{FF2B5EF4-FFF2-40B4-BE49-F238E27FC236}">
                <a16:creationId xmlns:a16="http://schemas.microsoft.com/office/drawing/2014/main" id="{293A352D-938A-3283-4CC5-914126596F20}"/>
              </a:ext>
            </a:extLst>
          </p:cNvPr>
          <p:cNvPicPr>
            <a:picLocks noChangeAspect="1"/>
          </p:cNvPicPr>
          <p:nvPr/>
        </p:nvPicPr>
        <p:blipFill>
          <a:blip r:embed="rId3"/>
          <a:stretch>
            <a:fillRect/>
          </a:stretch>
        </p:blipFill>
        <p:spPr>
          <a:xfrm>
            <a:off x="550863" y="1420792"/>
            <a:ext cx="5102225" cy="4018002"/>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310415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66437-3526-4315-825D-BE7F90207CFD}"/>
              </a:ext>
            </a:extLst>
          </p:cNvPr>
          <p:cNvSpPr>
            <a:spLocks noGrp="1"/>
          </p:cNvSpPr>
          <p:nvPr>
            <p:ph type="title"/>
          </p:nvPr>
        </p:nvSpPr>
        <p:spPr/>
        <p:txBody>
          <a:bodyPr>
            <a:normAutofit fontScale="90000"/>
          </a:bodyPr>
          <a:lstStyle/>
          <a:p>
            <a:r>
              <a:rPr lang="en-US" sz="4800" b="0" i="0" u="none" strike="noStrike" baseline="0" dirty="0">
                <a:latin typeface="Lato Light" panose="020F0302020204030203" pitchFamily="34" charset="0"/>
                <a:hlinkClick r:id="rId2"/>
              </a:rPr>
              <a:t>Quality Matters Higher Education course Rubric (QM)</a:t>
            </a:r>
            <a:br>
              <a:rPr lang="en-US" sz="4800" b="0" i="0" u="none" strike="noStrike" baseline="0" dirty="0">
                <a:latin typeface="Lato Light" panose="020F0302020204030203" pitchFamily="34" charset="0"/>
              </a:rPr>
            </a:br>
            <a:endParaRPr lang="en-US" dirty="0"/>
          </a:p>
        </p:txBody>
      </p:sp>
      <p:pic>
        <p:nvPicPr>
          <p:cNvPr id="5" name="Content Placeholder 4">
            <a:extLst>
              <a:ext uri="{FF2B5EF4-FFF2-40B4-BE49-F238E27FC236}">
                <a16:creationId xmlns:a16="http://schemas.microsoft.com/office/drawing/2014/main" id="{1E697E1D-8048-48F3-5134-363B0C46415A}"/>
              </a:ext>
            </a:extLst>
          </p:cNvPr>
          <p:cNvPicPr>
            <a:picLocks noGrp="1" noChangeAspect="1"/>
          </p:cNvPicPr>
          <p:nvPr>
            <p:ph idx="1"/>
          </p:nvPr>
        </p:nvPicPr>
        <p:blipFill>
          <a:blip r:embed="rId3"/>
          <a:stretch>
            <a:fillRect/>
          </a:stretch>
        </p:blipFill>
        <p:spPr>
          <a:xfrm>
            <a:off x="3616241" y="2112963"/>
            <a:ext cx="4959519" cy="3979862"/>
          </a:xfrm>
        </p:spPr>
      </p:pic>
    </p:spTree>
    <p:extLst>
      <p:ext uri="{BB962C8B-B14F-4D97-AF65-F5344CB8AC3E}">
        <p14:creationId xmlns:p14="http://schemas.microsoft.com/office/powerpoint/2010/main" val="417850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4FB6-48C1-A83C-5EAF-ED38A1582E6A}"/>
              </a:ext>
            </a:extLst>
          </p:cNvPr>
          <p:cNvSpPr>
            <a:spLocks noGrp="1"/>
          </p:cNvSpPr>
          <p:nvPr>
            <p:ph type="title"/>
          </p:nvPr>
        </p:nvSpPr>
        <p:spPr/>
        <p:txBody>
          <a:bodyPr/>
          <a:lstStyle/>
          <a:p>
            <a:r>
              <a:rPr lang="en-US"/>
              <a:t>How does Campbell measure teaching effectiveness?</a:t>
            </a:r>
          </a:p>
        </p:txBody>
      </p:sp>
      <p:sp>
        <p:nvSpPr>
          <p:cNvPr id="3" name="Text Placeholder 2">
            <a:extLst>
              <a:ext uri="{FF2B5EF4-FFF2-40B4-BE49-F238E27FC236}">
                <a16:creationId xmlns:a16="http://schemas.microsoft.com/office/drawing/2014/main" id="{6BE90EA8-961E-7B20-7CE3-F7E9CF9DED7C}"/>
              </a:ext>
            </a:extLst>
          </p:cNvPr>
          <p:cNvSpPr>
            <a:spLocks noGrp="1"/>
          </p:cNvSpPr>
          <p:nvPr>
            <p:ph type="body" idx="1"/>
          </p:nvPr>
        </p:nvSpPr>
        <p:spPr/>
        <p:txBody>
          <a:bodyPr vert="horz" wrap="square" lIns="0" tIns="0" rIns="0" bIns="0" rtlCol="0" anchor="t">
            <a:normAutofit lnSpcReduction="10000"/>
          </a:bodyPr>
          <a:lstStyle/>
          <a:p>
            <a:pPr marL="342900" indent="-342900">
              <a:buFont typeface="Arial" panose="020B0604020202020204" pitchFamily="34" charset="0"/>
              <a:buChar char="•"/>
            </a:pPr>
            <a:r>
              <a:rPr lang="en-US" sz="4000" dirty="0"/>
              <a:t>Self Evaluations</a:t>
            </a:r>
            <a:r>
              <a:rPr lang="en-US" dirty="0"/>
              <a:t>  (focus for today)</a:t>
            </a:r>
          </a:p>
          <a:p>
            <a:pPr marL="342900" indent="-342900">
              <a:buFont typeface="Arial" panose="020B0604020202020204" pitchFamily="34" charset="0"/>
              <a:buChar char="•"/>
            </a:pPr>
            <a:r>
              <a:rPr lang="en-US" dirty="0"/>
              <a:t>Professional Performance Record (PPR) / University Effectiveness Council</a:t>
            </a:r>
          </a:p>
          <a:p>
            <a:pPr marL="342900" indent="-342900">
              <a:buFont typeface="Arial" panose="020B0604020202020204" pitchFamily="34" charset="0"/>
              <a:buChar char="•"/>
            </a:pPr>
            <a:r>
              <a:rPr lang="en-US" dirty="0"/>
              <a:t>Student Evaluations</a:t>
            </a:r>
          </a:p>
          <a:p>
            <a:pPr marL="342900" indent="-342900">
              <a:buFont typeface="Arial" panose="020B0604020202020204" pitchFamily="34" charset="0"/>
              <a:buChar char="•"/>
            </a:pPr>
            <a:r>
              <a:rPr lang="en-US" dirty="0"/>
              <a:t>Environmental Evaluations</a:t>
            </a:r>
          </a:p>
          <a:p>
            <a:pPr marL="342900" indent="-342900">
              <a:buFont typeface="Arial" panose="020B0604020202020204" pitchFamily="34" charset="0"/>
              <a:buChar char="•"/>
            </a:pPr>
            <a:r>
              <a:rPr lang="en-US" dirty="0"/>
              <a:t>Interviews with Deans and Chairs</a:t>
            </a:r>
          </a:p>
          <a:p>
            <a:endParaRPr lang="en-US" dirty="0"/>
          </a:p>
        </p:txBody>
      </p:sp>
    </p:spTree>
    <p:extLst>
      <p:ext uri="{BB962C8B-B14F-4D97-AF65-F5344CB8AC3E}">
        <p14:creationId xmlns:p14="http://schemas.microsoft.com/office/powerpoint/2010/main" val="21037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6CCAF36F-11AD-AE19-B3FB-9FDA67656C0F}"/>
              </a:ext>
            </a:extLst>
          </p:cNvPr>
          <p:cNvPicPr>
            <a:picLocks noChangeAspect="1"/>
          </p:cNvPicPr>
          <p:nvPr/>
        </p:nvPicPr>
        <p:blipFill rotWithShape="1">
          <a:blip r:embed="rId2"/>
          <a:srcRect b="15730"/>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3" name="Rectangle 22">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F618B-DB84-D21A-30B9-FA925CF51A6C}"/>
              </a:ext>
            </a:extLst>
          </p:cNvPr>
          <p:cNvSpPr>
            <a:spLocks noGrp="1"/>
          </p:cNvSpPr>
          <p:nvPr>
            <p:ph type="title"/>
          </p:nvPr>
        </p:nvSpPr>
        <p:spPr>
          <a:xfrm>
            <a:off x="550864" y="549275"/>
            <a:ext cx="8042630" cy="2887174"/>
          </a:xfrm>
        </p:spPr>
        <p:txBody>
          <a:bodyPr vert="horz" wrap="square" lIns="0" tIns="0" rIns="0" bIns="0" rtlCol="0" anchor="b" anchorCtr="0">
            <a:normAutofit/>
          </a:bodyPr>
          <a:lstStyle/>
          <a:p>
            <a:r>
              <a:rPr lang="en-US" kern="1200" dirty="0">
                <a:solidFill>
                  <a:schemeClr val="tx1"/>
                </a:solidFill>
                <a:latin typeface="+mj-lt"/>
                <a:ea typeface="+mj-ea"/>
                <a:cs typeface="+mj-cs"/>
              </a:rPr>
              <a:t>What do these quality rubrics all have in common?</a:t>
            </a:r>
          </a:p>
        </p:txBody>
      </p:sp>
      <p:sp>
        <p:nvSpPr>
          <p:cNvPr id="25" name="Rectangle 24">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6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ABD0F-D915-5730-321D-24784001C255}"/>
              </a:ext>
            </a:extLst>
          </p:cNvPr>
          <p:cNvSpPr>
            <a:spLocks noGrp="1"/>
          </p:cNvSpPr>
          <p:nvPr>
            <p:ph type="title"/>
          </p:nvPr>
        </p:nvSpPr>
        <p:spPr>
          <a:xfrm>
            <a:off x="550862" y="550800"/>
            <a:ext cx="11420313" cy="986400"/>
          </a:xfrm>
        </p:spPr>
        <p:txBody>
          <a:bodyPr wrap="square" anchor="ctr">
            <a:normAutofit/>
          </a:bodyPr>
          <a:lstStyle/>
          <a:p>
            <a:r>
              <a:rPr lang="en-US" dirty="0"/>
              <a:t>Quality standards all have these in common: </a:t>
            </a:r>
          </a:p>
        </p:txBody>
      </p:sp>
      <p:sp>
        <p:nvSpPr>
          <p:cNvPr id="24"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6FD1A9A9-7D2F-E633-3DC9-B241F7790931}"/>
              </a:ext>
            </a:extLst>
          </p:cNvPr>
          <p:cNvGraphicFramePr>
            <a:graphicFrameLocks noGrp="1"/>
          </p:cNvGraphicFramePr>
          <p:nvPr>
            <p:ph idx="1"/>
            <p:extLst>
              <p:ext uri="{D42A27DB-BD31-4B8C-83A1-F6EECF244321}">
                <p14:modId xmlns:p14="http://schemas.microsoft.com/office/powerpoint/2010/main" val="732991380"/>
              </p:ext>
            </p:extLst>
          </p:nvPr>
        </p:nvGraphicFramePr>
        <p:xfrm>
          <a:off x="625508" y="2334886"/>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64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ABD0F-D915-5730-321D-24784001C255}"/>
              </a:ext>
            </a:extLst>
          </p:cNvPr>
          <p:cNvSpPr>
            <a:spLocks noGrp="1"/>
          </p:cNvSpPr>
          <p:nvPr>
            <p:ph type="title"/>
          </p:nvPr>
        </p:nvSpPr>
        <p:spPr>
          <a:xfrm>
            <a:off x="550862" y="550800"/>
            <a:ext cx="11420313" cy="986400"/>
          </a:xfrm>
        </p:spPr>
        <p:txBody>
          <a:bodyPr wrap="square" anchor="ctr">
            <a:normAutofit/>
          </a:bodyPr>
          <a:lstStyle/>
          <a:p>
            <a:r>
              <a:rPr lang="en-US" dirty="0"/>
              <a:t>Quality standards all have these in common: </a:t>
            </a:r>
          </a:p>
        </p:txBody>
      </p:sp>
      <p:sp>
        <p:nvSpPr>
          <p:cNvPr id="24"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FB8390-4364-575E-DB58-2247EC88CCD2}"/>
              </a:ext>
            </a:extLst>
          </p:cNvPr>
          <p:cNvPicPr>
            <a:picLocks noChangeAspect="1"/>
          </p:cNvPicPr>
          <p:nvPr/>
        </p:nvPicPr>
        <p:blipFill>
          <a:blip r:embed="rId2"/>
          <a:stretch>
            <a:fillRect/>
          </a:stretch>
        </p:blipFill>
        <p:spPr>
          <a:xfrm>
            <a:off x="3380996" y="1795234"/>
            <a:ext cx="5430008" cy="3267531"/>
          </a:xfrm>
          <a:prstGeom prst="rect">
            <a:avLst/>
          </a:prstGeom>
        </p:spPr>
      </p:pic>
      <p:sp>
        <p:nvSpPr>
          <p:cNvPr id="8" name="TextBox 7">
            <a:extLst>
              <a:ext uri="{FF2B5EF4-FFF2-40B4-BE49-F238E27FC236}">
                <a16:creationId xmlns:a16="http://schemas.microsoft.com/office/drawing/2014/main" id="{CE6F7F1C-03D6-4282-F70D-3605BBB8365B}"/>
              </a:ext>
            </a:extLst>
          </p:cNvPr>
          <p:cNvSpPr txBox="1"/>
          <p:nvPr/>
        </p:nvSpPr>
        <p:spPr>
          <a:xfrm>
            <a:off x="2581296" y="5406384"/>
            <a:ext cx="7561769" cy="369332"/>
          </a:xfrm>
          <a:prstGeom prst="rect">
            <a:avLst/>
          </a:prstGeom>
          <a:noFill/>
        </p:spPr>
        <p:txBody>
          <a:bodyPr wrap="square">
            <a:spAutoFit/>
          </a:bodyPr>
          <a:lstStyle/>
          <a:p>
            <a:r>
              <a:rPr lang="en-US" dirty="0">
                <a:hlinkClick r:id="rId3"/>
              </a:rPr>
              <a:t>https://www.deefinkandassociates.com/GuidetoCourseDesignAug05.pdf</a:t>
            </a:r>
            <a:endParaRPr lang="en-US" dirty="0"/>
          </a:p>
        </p:txBody>
      </p:sp>
    </p:spTree>
    <p:extLst>
      <p:ext uri="{BB962C8B-B14F-4D97-AF65-F5344CB8AC3E}">
        <p14:creationId xmlns:p14="http://schemas.microsoft.com/office/powerpoint/2010/main" val="2831266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7B47-61E9-91BC-5B2C-F160C75C9F61}"/>
              </a:ext>
            </a:extLst>
          </p:cNvPr>
          <p:cNvSpPr>
            <a:spLocks noGrp="1"/>
          </p:cNvSpPr>
          <p:nvPr>
            <p:ph type="title"/>
          </p:nvPr>
        </p:nvSpPr>
        <p:spPr/>
        <p:txBody>
          <a:bodyPr>
            <a:normAutofit fontScale="90000"/>
          </a:bodyPr>
          <a:lstStyle/>
          <a:p>
            <a:pPr algn="ctr"/>
            <a:r>
              <a:rPr lang="en-US" dirty="0"/>
              <a:t>Students also have to be motivated </a:t>
            </a:r>
            <a:br>
              <a:rPr lang="en-US" dirty="0"/>
            </a:br>
            <a:r>
              <a:rPr lang="en-US" dirty="0">
                <a:hlinkClick r:id="rId2"/>
              </a:rPr>
              <a:t>(sample E*V-C model)</a:t>
            </a:r>
            <a:r>
              <a:rPr lang="en-US" dirty="0"/>
              <a:t> motivation theory</a:t>
            </a:r>
          </a:p>
        </p:txBody>
      </p:sp>
      <p:pic>
        <p:nvPicPr>
          <p:cNvPr id="11" name="Content Placeholder 10">
            <a:hlinkClick r:id="rId2"/>
            <a:extLst>
              <a:ext uri="{FF2B5EF4-FFF2-40B4-BE49-F238E27FC236}">
                <a16:creationId xmlns:a16="http://schemas.microsoft.com/office/drawing/2014/main" id="{833C8F8A-FE2E-5079-01E7-CA7953BF79C2}"/>
              </a:ext>
            </a:extLst>
          </p:cNvPr>
          <p:cNvPicPr>
            <a:picLocks noGrp="1" noChangeAspect="1"/>
          </p:cNvPicPr>
          <p:nvPr>
            <p:ph idx="1"/>
          </p:nvPr>
        </p:nvPicPr>
        <p:blipFill>
          <a:blip r:embed="rId3"/>
          <a:stretch>
            <a:fillRect/>
          </a:stretch>
        </p:blipFill>
        <p:spPr>
          <a:xfrm>
            <a:off x="3462268" y="2112963"/>
            <a:ext cx="5267464" cy="3979862"/>
          </a:xfrm>
        </p:spPr>
      </p:pic>
      <p:sp>
        <p:nvSpPr>
          <p:cNvPr id="13" name="TextBox 12">
            <a:extLst>
              <a:ext uri="{FF2B5EF4-FFF2-40B4-BE49-F238E27FC236}">
                <a16:creationId xmlns:a16="http://schemas.microsoft.com/office/drawing/2014/main" id="{489B59A7-FB8B-58C5-F797-CE7414F98EEA}"/>
              </a:ext>
            </a:extLst>
          </p:cNvPr>
          <p:cNvSpPr txBox="1"/>
          <p:nvPr/>
        </p:nvSpPr>
        <p:spPr>
          <a:xfrm>
            <a:off x="2218266" y="6222536"/>
            <a:ext cx="9017000" cy="369332"/>
          </a:xfrm>
          <a:prstGeom prst="rect">
            <a:avLst/>
          </a:prstGeom>
          <a:noFill/>
        </p:spPr>
        <p:txBody>
          <a:bodyPr wrap="square">
            <a:spAutoFit/>
          </a:bodyPr>
          <a:lstStyle/>
          <a:p>
            <a:r>
              <a:rPr lang="en-US" dirty="0">
                <a:hlinkClick r:id="rId2"/>
              </a:rPr>
              <a:t>Instructors guide for the Expectancy Value Cost Survey of Student Motivation</a:t>
            </a:r>
            <a:endParaRPr lang="en-US" dirty="0"/>
          </a:p>
        </p:txBody>
      </p:sp>
      <p:sp>
        <p:nvSpPr>
          <p:cNvPr id="15" name="TextBox 14">
            <a:extLst>
              <a:ext uri="{FF2B5EF4-FFF2-40B4-BE49-F238E27FC236}">
                <a16:creationId xmlns:a16="http://schemas.microsoft.com/office/drawing/2014/main" id="{4F1A7C34-0462-8AD3-AA98-2935BFF8C6D4}"/>
              </a:ext>
            </a:extLst>
          </p:cNvPr>
          <p:cNvSpPr txBox="1"/>
          <p:nvPr/>
        </p:nvSpPr>
        <p:spPr>
          <a:xfrm>
            <a:off x="186266" y="2650066"/>
            <a:ext cx="3005069" cy="258532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111111"/>
                </a:solidFill>
                <a:effectLst/>
                <a:latin typeface="inherit"/>
                <a:hlinkClick r:id="rId4"/>
              </a:rPr>
              <a:t>Kenneth E. Barron</a:t>
            </a:r>
            <a:endParaRPr kumimoji="0" lang="en-US" altLang="en-US" sz="1800" b="0" i="0" u="none" strike="noStrike" cap="none" normalizeH="0" baseline="0" dirty="0">
              <a:ln>
                <a:noFill/>
              </a:ln>
              <a:solidFill>
                <a:srgbClr val="11111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11111"/>
                </a:solidFill>
                <a:effectLst/>
                <a:latin typeface="inherit"/>
                <a:hlinkClick r:id="rId5"/>
              </a:rPr>
              <a:t>James Madison University</a:t>
            </a:r>
            <a:endParaRPr kumimoji="0" lang="en-US" altLang="en-US" sz="1800" b="0" i="0" u="none" strike="noStrike" cap="none" normalizeH="0" baseline="0" dirty="0">
              <a:ln>
                <a:noFill/>
              </a:ln>
              <a:solidFill>
                <a:srgbClr val="111111"/>
              </a:solidFill>
              <a:effectLst/>
              <a:latin typeface="var(--nova-font-family-sans-serif)"/>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111111"/>
                </a:solidFill>
                <a:effectLst/>
                <a:latin typeface="inherit"/>
                <a:hlinkClick r:id="rId6"/>
              </a:rPr>
              <a:t>Chris </a:t>
            </a:r>
            <a:r>
              <a:rPr kumimoji="0" lang="en-US" altLang="en-US" sz="1800" b="1" i="0" u="none" strike="noStrike" cap="none" normalizeH="0" baseline="0" dirty="0" err="1">
                <a:ln>
                  <a:noFill/>
                </a:ln>
                <a:solidFill>
                  <a:srgbClr val="111111"/>
                </a:solidFill>
                <a:effectLst/>
                <a:latin typeface="inherit"/>
                <a:hlinkClick r:id="rId6"/>
              </a:rPr>
              <a:t>Hulleman</a:t>
            </a:r>
            <a:endParaRPr kumimoji="0" lang="en-US" altLang="en-US" sz="1800" b="0" i="0" u="none" strike="noStrike" cap="none" normalizeH="0" baseline="0" dirty="0">
              <a:ln>
                <a:noFill/>
              </a:ln>
              <a:solidFill>
                <a:srgbClr val="11111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11111"/>
                </a:solidFill>
                <a:effectLst/>
                <a:latin typeface="inherit"/>
                <a:hlinkClick r:id="rId7"/>
              </a:rPr>
              <a:t>University of Virginia</a:t>
            </a:r>
            <a:endParaRPr kumimoji="0" lang="en-US" altLang="en-US" sz="1800" b="0" i="0" u="none" strike="noStrike" cap="none" normalizeH="0" baseline="0" dirty="0">
              <a:ln>
                <a:noFill/>
              </a:ln>
              <a:solidFill>
                <a:srgbClr val="11111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111111"/>
                </a:solidFill>
                <a:effectLst/>
                <a:latin typeface="inherit"/>
                <a:hlinkClick r:id="rId8"/>
              </a:rPr>
              <a:t>Steve Getty</a:t>
            </a:r>
            <a:endParaRPr kumimoji="0" lang="en-US" altLang="en-US" sz="1800" b="0" i="0" u="none" strike="noStrike" cap="none" normalizeH="0" baseline="0" dirty="0">
              <a:ln>
                <a:noFill/>
              </a:ln>
              <a:solidFill>
                <a:srgbClr val="11111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11111"/>
                </a:solidFill>
                <a:effectLst/>
                <a:latin typeface="inherit"/>
                <a:hlinkClick r:id="rId9"/>
              </a:rPr>
              <a:t>Colorado College</a:t>
            </a:r>
            <a:endParaRPr kumimoji="0" lang="en-US" altLang="en-US" sz="1800" b="0" i="0" u="none" strike="noStrike" cap="none" normalizeH="0" baseline="0" dirty="0">
              <a:ln>
                <a:noFill/>
              </a:ln>
              <a:solidFill>
                <a:srgbClr val="11111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111111"/>
                </a:solidFill>
                <a:effectLst/>
                <a:latin typeface="inherit"/>
                <a:hlinkClick r:id="rId10"/>
              </a:rPr>
              <a:t>Joseph A Taylor</a:t>
            </a:r>
            <a:endParaRPr kumimoji="0" lang="en-US" altLang="en-US" sz="1800" b="0" i="0" u="none" strike="noStrike" cap="none" normalizeH="0" baseline="0" dirty="0">
              <a:ln>
                <a:noFill/>
              </a:ln>
              <a:solidFill>
                <a:srgbClr val="11111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11111"/>
                </a:solidFill>
                <a:effectLst/>
                <a:latin typeface="inherit"/>
                <a:hlinkClick r:id="rId11"/>
              </a:rPr>
              <a:t>University of Colorado </a:t>
            </a:r>
            <a:r>
              <a:rPr kumimoji="0" lang="en-US" altLang="en-US" sz="1800" b="0" i="0" u="none" strike="noStrike" cap="none" normalizeH="0" baseline="0" dirty="0" err="1">
                <a:ln>
                  <a:noFill/>
                </a:ln>
                <a:solidFill>
                  <a:srgbClr val="111111"/>
                </a:solidFill>
                <a:effectLst/>
                <a:latin typeface="inherit"/>
                <a:hlinkClick r:id="rId11"/>
              </a:rPr>
              <a:t>Colorado</a:t>
            </a:r>
            <a:r>
              <a:rPr kumimoji="0" lang="en-US" altLang="en-US" sz="1800" b="0" i="0" u="none" strike="noStrike" cap="none" normalizeH="0" baseline="0" dirty="0">
                <a:ln>
                  <a:noFill/>
                </a:ln>
                <a:solidFill>
                  <a:srgbClr val="111111"/>
                </a:solidFill>
                <a:effectLst/>
                <a:latin typeface="inherit"/>
                <a:hlinkClick r:id="rId11"/>
              </a:rPr>
              <a:t> Springs</a:t>
            </a:r>
            <a:endParaRPr kumimoji="0" lang="en-US" altLang="en-US" sz="1800" b="0" i="0" u="none" strike="noStrike" cap="none" normalizeH="0" baseline="0" dirty="0">
              <a:ln>
                <a:noFill/>
              </a:ln>
              <a:solidFill>
                <a:srgbClr val="111111"/>
              </a:solidFill>
              <a:effectLst/>
              <a:latin typeface="var(--nova-font-family-sans-serif)"/>
            </a:endParaRPr>
          </a:p>
        </p:txBody>
      </p:sp>
    </p:spTree>
    <p:extLst>
      <p:ext uri="{BB962C8B-B14F-4D97-AF65-F5344CB8AC3E}">
        <p14:creationId xmlns:p14="http://schemas.microsoft.com/office/powerpoint/2010/main" val="48932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7B47-61E9-91BC-5B2C-F160C75C9F61}"/>
              </a:ext>
            </a:extLst>
          </p:cNvPr>
          <p:cNvSpPr>
            <a:spLocks noGrp="1"/>
          </p:cNvSpPr>
          <p:nvPr>
            <p:ph type="title"/>
          </p:nvPr>
        </p:nvSpPr>
        <p:spPr/>
        <p:txBody>
          <a:bodyPr>
            <a:normAutofit/>
          </a:bodyPr>
          <a:lstStyle/>
          <a:p>
            <a:pPr algn="ctr"/>
            <a:r>
              <a:rPr lang="en-US" dirty="0"/>
              <a:t>Motivation = E * V-C</a:t>
            </a:r>
          </a:p>
        </p:txBody>
      </p:sp>
      <p:pic>
        <p:nvPicPr>
          <p:cNvPr id="5" name="Content Placeholder 4">
            <a:hlinkClick r:id="rId2"/>
            <a:extLst>
              <a:ext uri="{FF2B5EF4-FFF2-40B4-BE49-F238E27FC236}">
                <a16:creationId xmlns:a16="http://schemas.microsoft.com/office/drawing/2014/main" id="{4046D696-8493-3314-285D-C105EEC33704}"/>
              </a:ext>
            </a:extLst>
          </p:cNvPr>
          <p:cNvPicPr>
            <a:picLocks noGrp="1" noChangeAspect="1"/>
          </p:cNvPicPr>
          <p:nvPr>
            <p:ph idx="1"/>
          </p:nvPr>
        </p:nvPicPr>
        <p:blipFill>
          <a:blip r:embed="rId3"/>
          <a:stretch>
            <a:fillRect/>
          </a:stretch>
        </p:blipFill>
        <p:spPr>
          <a:xfrm>
            <a:off x="2976591" y="1408039"/>
            <a:ext cx="6238818" cy="4701719"/>
          </a:xfrm>
        </p:spPr>
      </p:pic>
      <p:sp>
        <p:nvSpPr>
          <p:cNvPr id="4" name="TextBox 3">
            <a:extLst>
              <a:ext uri="{FF2B5EF4-FFF2-40B4-BE49-F238E27FC236}">
                <a16:creationId xmlns:a16="http://schemas.microsoft.com/office/drawing/2014/main" id="{4BFC7B16-ED91-75AC-009E-8A311A86A0E4}"/>
              </a:ext>
            </a:extLst>
          </p:cNvPr>
          <p:cNvSpPr txBox="1"/>
          <p:nvPr/>
        </p:nvSpPr>
        <p:spPr>
          <a:xfrm>
            <a:off x="2074334" y="6211669"/>
            <a:ext cx="7933266" cy="646331"/>
          </a:xfrm>
          <a:prstGeom prst="rect">
            <a:avLst/>
          </a:prstGeom>
          <a:noFill/>
        </p:spPr>
        <p:txBody>
          <a:bodyPr wrap="square">
            <a:spAutoFit/>
          </a:bodyPr>
          <a:lstStyle/>
          <a:p>
            <a:r>
              <a:rPr lang="en-US" dirty="0">
                <a:hlinkClick r:id="rId4"/>
              </a:rPr>
              <a:t>Barron, K.E., &amp; </a:t>
            </a:r>
            <a:r>
              <a:rPr lang="en-US" dirty="0" err="1">
                <a:hlinkClick r:id="rId4"/>
              </a:rPr>
              <a:t>Hulleman</a:t>
            </a:r>
            <a:r>
              <a:rPr lang="en-US" dirty="0">
                <a:hlinkClick r:id="rId4"/>
              </a:rPr>
              <a:t>, C.S. (2006). Is there a formula to help understand and improve student motivation?</a:t>
            </a:r>
            <a:r>
              <a:rPr lang="en-US" dirty="0"/>
              <a:t> </a:t>
            </a:r>
            <a:r>
              <a:rPr lang="en-US" dirty="0">
                <a:hlinkClick r:id="rId5"/>
              </a:rPr>
              <a:t>https://teachpsych.org/ebooks/eit2006/index.php/</a:t>
            </a:r>
            <a:endParaRPr lang="en-US" dirty="0"/>
          </a:p>
        </p:txBody>
      </p:sp>
    </p:spTree>
    <p:extLst>
      <p:ext uri="{BB962C8B-B14F-4D97-AF65-F5344CB8AC3E}">
        <p14:creationId xmlns:p14="http://schemas.microsoft.com/office/powerpoint/2010/main" val="225820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0405F8-7625-8BC8-FBC8-E7190FDC421B}"/>
              </a:ext>
            </a:extLst>
          </p:cNvPr>
          <p:cNvSpPr txBox="1"/>
          <p:nvPr/>
        </p:nvSpPr>
        <p:spPr>
          <a:xfrm>
            <a:off x="6096000" y="1865543"/>
            <a:ext cx="5437187" cy="3415519"/>
          </a:xfrm>
          <a:prstGeom prst="rect">
            <a:avLst/>
          </a:prstGeom>
        </p:spPr>
        <p:txBody>
          <a:bodyPr vert="horz" wrap="square" lIns="0" tIns="0" rIns="0" bIns="0" rtlCol="0" anchor="t">
            <a:normAutofit/>
          </a:bodyPr>
          <a:lstStyle/>
          <a:p>
            <a:pPr>
              <a:lnSpc>
                <a:spcPct val="110000"/>
              </a:lnSpc>
              <a:spcAft>
                <a:spcPts val="800"/>
              </a:spcAft>
            </a:pPr>
            <a:r>
              <a:rPr lang="en-US" sz="3200" dirty="0">
                <a:solidFill>
                  <a:schemeClr val="tx1">
                    <a:alpha val="60000"/>
                  </a:schemeClr>
                </a:solidFill>
              </a:rPr>
              <a:t>Asking “BBQ” Questions is key to student engagement and interaction. Getting them engaged in finding out the answers even more so.</a:t>
            </a:r>
          </a:p>
        </p:txBody>
      </p:sp>
      <p:pic>
        <p:nvPicPr>
          <p:cNvPr id="3074" name="Picture 2">
            <a:hlinkClick r:id="rId2"/>
            <a:extLst>
              <a:ext uri="{FF2B5EF4-FFF2-40B4-BE49-F238E27FC236}">
                <a16:creationId xmlns:a16="http://schemas.microsoft.com/office/drawing/2014/main" id="{76F1B8CC-B80C-FAC0-C5FC-93FFD1325C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3175" y="673831"/>
            <a:ext cx="3450403" cy="51767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A78961-A9F7-63FC-681F-8214B83D9F11}"/>
              </a:ext>
            </a:extLst>
          </p:cNvPr>
          <p:cNvSpPr txBox="1"/>
          <p:nvPr/>
        </p:nvSpPr>
        <p:spPr>
          <a:xfrm>
            <a:off x="1533118" y="5801094"/>
            <a:ext cx="5092062" cy="322268"/>
          </a:xfrm>
          <a:prstGeom prst="rect">
            <a:avLst/>
          </a:prstGeom>
          <a:noFill/>
        </p:spPr>
        <p:txBody>
          <a:bodyPr wrap="square">
            <a:spAutoFit/>
          </a:bodyPr>
          <a:lstStyle/>
          <a:p>
            <a:pPr defTabSz="758952">
              <a:spcAft>
                <a:spcPts val="600"/>
              </a:spcAft>
            </a:pPr>
            <a:r>
              <a:rPr lang="en-US" sz="1494" kern="1200" dirty="0">
                <a:solidFill>
                  <a:schemeClr val="tx1"/>
                </a:solidFill>
                <a:latin typeface="+mn-lt"/>
                <a:ea typeface="+mn-ea"/>
                <a:cs typeface="+mn-cs"/>
                <a:hlinkClick r:id="rId4"/>
              </a:rPr>
              <a:t>https://us.corwin.com/books/ambq-263079</a:t>
            </a:r>
            <a:endParaRPr lang="en-US" dirty="0"/>
          </a:p>
        </p:txBody>
      </p:sp>
    </p:spTree>
    <p:extLst>
      <p:ext uri="{BB962C8B-B14F-4D97-AF65-F5344CB8AC3E}">
        <p14:creationId xmlns:p14="http://schemas.microsoft.com/office/powerpoint/2010/main" val="51585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A016-DF42-5E43-D6B9-EB956EDEC679}"/>
              </a:ext>
            </a:extLst>
          </p:cNvPr>
          <p:cNvSpPr>
            <a:spLocks noGrp="1"/>
          </p:cNvSpPr>
          <p:nvPr>
            <p:ph type="title"/>
          </p:nvPr>
        </p:nvSpPr>
        <p:spPr/>
        <p:txBody>
          <a:bodyPr>
            <a:normAutofit fontScale="90000"/>
          </a:bodyPr>
          <a:lstStyle/>
          <a:p>
            <a:r>
              <a:rPr lang="en-US" dirty="0"/>
              <a:t>University of British Columbia </a:t>
            </a:r>
            <a:br>
              <a:rPr lang="en-US" dirty="0"/>
            </a:br>
            <a:r>
              <a:rPr lang="en-US" dirty="0"/>
              <a:t>Math and Sciences Teaching Practices Inventory</a:t>
            </a:r>
          </a:p>
        </p:txBody>
      </p:sp>
      <p:sp>
        <p:nvSpPr>
          <p:cNvPr id="3" name="Content Placeholder 2">
            <a:extLst>
              <a:ext uri="{FF2B5EF4-FFF2-40B4-BE49-F238E27FC236}">
                <a16:creationId xmlns:a16="http://schemas.microsoft.com/office/drawing/2014/main" id="{82FD78DF-2A71-0DEE-4806-833BA9A72B18}"/>
              </a:ext>
            </a:extLst>
          </p:cNvPr>
          <p:cNvSpPr>
            <a:spLocks noGrp="1"/>
          </p:cNvSpPr>
          <p:nvPr>
            <p:ph idx="1"/>
          </p:nvPr>
        </p:nvSpPr>
        <p:spPr/>
        <p:txBody>
          <a:bodyPr/>
          <a:lstStyle/>
          <a:p>
            <a:r>
              <a:rPr lang="en-US" b="0" i="0" u="none" strike="noStrike" dirty="0">
                <a:solidFill>
                  <a:srgbClr val="207ECB"/>
                </a:solidFill>
                <a:effectLst/>
                <a:latin typeface="Arial" panose="020B0604020202020204" pitchFamily="34" charset="0"/>
                <a:hlinkClick r:id="rId2"/>
              </a:rPr>
              <a:t>The Teaching Practices Inventory: A New Tool for Characterizing College and University Teaching in Mathematics and Science</a:t>
            </a:r>
            <a:r>
              <a:rPr lang="en-US" b="0" i="0" dirty="0">
                <a:solidFill>
                  <a:srgbClr val="222222"/>
                </a:solidFill>
                <a:effectLst/>
                <a:latin typeface="Arial" panose="020B0604020202020204" pitchFamily="34" charset="0"/>
              </a:rPr>
              <a:t>,</a:t>
            </a:r>
            <a:r>
              <a:rPr lang="en-US" b="0" i="1" dirty="0">
                <a:solidFill>
                  <a:srgbClr val="222222"/>
                </a:solidFill>
                <a:effectLst/>
                <a:latin typeface="Arial" panose="020B0604020202020204" pitchFamily="34" charset="0"/>
              </a:rPr>
              <a:t>. </a:t>
            </a:r>
            <a:r>
              <a:rPr lang="en-US" b="0" i="1" u="none" strike="noStrike" dirty="0">
                <a:solidFill>
                  <a:srgbClr val="207ECB"/>
                </a:solidFill>
                <a:effectLst/>
                <a:latin typeface="Arial" panose="020B0604020202020204" pitchFamily="34" charset="0"/>
                <a:hlinkClick r:id="rId2"/>
              </a:rPr>
              <a:t>https://doi.org/10.1187/cbe.14-02-0023</a:t>
            </a:r>
            <a:r>
              <a:rPr lang="en-US" b="0" i="1" dirty="0">
                <a:solidFill>
                  <a:srgbClr val="222222"/>
                </a:solidFill>
                <a:effectLst/>
                <a:latin typeface="Arial" panose="020B0604020202020204" pitchFamily="34" charset="0"/>
              </a:rPr>
              <a:t>.</a:t>
            </a:r>
          </a:p>
          <a:p>
            <a:r>
              <a:rPr lang="en-US" b="0" i="0" dirty="0">
                <a:solidFill>
                  <a:schemeClr val="tx1"/>
                </a:solidFill>
                <a:effectLst/>
                <a:latin typeface="Arial" panose="020B0604020202020204" pitchFamily="34" charset="0"/>
              </a:rPr>
              <a:t>The Teaching Practices Inventory (formerly called the "Teaching Practices Survey") was designed to characterize the teaching practices used in undergraduate science and mathematics courses. The inventory requires 10-15 minutes to fill out and provides a detailed characterization of practices used in all aspects of a "lecture" course (it is not suitable for use with courses that are primarily laboratories, seminars, or project courses). It was tested with several hundred faculty members at UBC and refined over a 6-year period.</a:t>
            </a:r>
          </a:p>
          <a:p>
            <a:r>
              <a:rPr lang="en-US" dirty="0">
                <a:solidFill>
                  <a:schemeClr val="tx1"/>
                </a:solidFill>
                <a:hlinkClick r:id="rId3"/>
              </a:rPr>
              <a:t>https://cwsei.ubc.ca/resources/tools/tpi</a:t>
            </a:r>
            <a:endParaRPr lang="en-US" dirty="0">
              <a:solidFill>
                <a:schemeClr val="tx1"/>
              </a:solidFill>
              <a:latin typeface="Arial" panose="020B0604020202020204" pitchFamily="34" charset="0"/>
            </a:endParaRPr>
          </a:p>
          <a:p>
            <a:endParaRPr lang="en-US" dirty="0">
              <a:solidFill>
                <a:schemeClr val="tx1"/>
              </a:solidFill>
            </a:endParaRPr>
          </a:p>
        </p:txBody>
      </p:sp>
    </p:spTree>
    <p:extLst>
      <p:ext uri="{BB962C8B-B14F-4D97-AF65-F5344CB8AC3E}">
        <p14:creationId xmlns:p14="http://schemas.microsoft.com/office/powerpoint/2010/main" val="154976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2238-E089-D799-04DB-16AA27AE6650}"/>
              </a:ext>
            </a:extLst>
          </p:cNvPr>
          <p:cNvSpPr>
            <a:spLocks noGrp="1"/>
          </p:cNvSpPr>
          <p:nvPr>
            <p:ph type="title"/>
          </p:nvPr>
        </p:nvSpPr>
        <p:spPr/>
        <p:txBody>
          <a:bodyPr/>
          <a:lstStyle/>
          <a:p>
            <a:r>
              <a:rPr lang="en-US" dirty="0"/>
              <a:t>Teaching Perspectives Inventory</a:t>
            </a:r>
          </a:p>
        </p:txBody>
      </p:sp>
      <p:sp>
        <p:nvSpPr>
          <p:cNvPr id="3" name="Content Placeholder 2">
            <a:extLst>
              <a:ext uri="{FF2B5EF4-FFF2-40B4-BE49-F238E27FC236}">
                <a16:creationId xmlns:a16="http://schemas.microsoft.com/office/drawing/2014/main" id="{98935F7E-2788-7B5A-6A89-59E354293E7C}"/>
              </a:ext>
            </a:extLst>
          </p:cNvPr>
          <p:cNvSpPr>
            <a:spLocks noGrp="1"/>
          </p:cNvSpPr>
          <p:nvPr>
            <p:ph idx="1"/>
          </p:nvPr>
        </p:nvSpPr>
        <p:spPr/>
        <p:txBody>
          <a:bodyPr/>
          <a:lstStyle/>
          <a:p>
            <a:r>
              <a:rPr lang="en-US" dirty="0">
                <a:hlinkClick r:id="rId2"/>
              </a:rPr>
              <a:t>http://www.teachingperspectives.com/tpi/</a:t>
            </a:r>
            <a:endParaRPr lang="en-US" dirty="0"/>
          </a:p>
          <a:p>
            <a:r>
              <a:rPr lang="en-US" b="0" i="0" dirty="0">
                <a:solidFill>
                  <a:schemeClr val="tx1"/>
                </a:solidFill>
                <a:effectLst/>
                <a:latin typeface="Open Sans" panose="020B0606030504020204" pitchFamily="34" charset="0"/>
              </a:rPr>
              <a:t>a 45-item inventory that can be used to determine your teaching orientation. This inventory can be a helpful tool for reflection and improvement of teaching. It can also help you prepare to write or revise a statement of teaching philosophy.</a:t>
            </a:r>
          </a:p>
          <a:p>
            <a:pPr marL="0" indent="0">
              <a:buNone/>
            </a:pPr>
            <a:endParaRPr lang="en-US" dirty="0"/>
          </a:p>
        </p:txBody>
      </p:sp>
    </p:spTree>
    <p:extLst>
      <p:ext uri="{BB962C8B-B14F-4D97-AF65-F5344CB8AC3E}">
        <p14:creationId xmlns:p14="http://schemas.microsoft.com/office/powerpoint/2010/main" val="348226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B826B-0518-BAB1-C8BC-BFED6693060C}"/>
              </a:ext>
            </a:extLst>
          </p:cNvPr>
          <p:cNvSpPr>
            <a:spLocks noGrp="1"/>
          </p:cNvSpPr>
          <p:nvPr>
            <p:ph type="title"/>
          </p:nvPr>
        </p:nvSpPr>
        <p:spPr/>
        <p:txBody>
          <a:bodyPr/>
          <a:lstStyle/>
          <a:p>
            <a:r>
              <a:rPr lang="en-US" dirty="0"/>
              <a:t>Other self-evaluation checklists and rubrics</a:t>
            </a:r>
          </a:p>
        </p:txBody>
      </p:sp>
      <p:sp>
        <p:nvSpPr>
          <p:cNvPr id="3" name="Content Placeholder 2">
            <a:extLst>
              <a:ext uri="{FF2B5EF4-FFF2-40B4-BE49-F238E27FC236}">
                <a16:creationId xmlns:a16="http://schemas.microsoft.com/office/drawing/2014/main" id="{F8E565D9-2834-CBF1-0461-31E48710EA19}"/>
              </a:ext>
            </a:extLst>
          </p:cNvPr>
          <p:cNvSpPr>
            <a:spLocks noGrp="1"/>
          </p:cNvSpPr>
          <p:nvPr>
            <p:ph idx="1"/>
          </p:nvPr>
        </p:nvSpPr>
        <p:spPr/>
        <p:txBody>
          <a:bodyPr/>
          <a:lstStyle/>
          <a:p>
            <a:pPr algn="l" fontAlgn="base">
              <a:buFont typeface="Arial" panose="020B0604020202020204" pitchFamily="34" charset="0"/>
              <a:buChar char="•"/>
            </a:pPr>
            <a:r>
              <a:rPr lang="en-US" b="0" i="0" dirty="0">
                <a:solidFill>
                  <a:srgbClr val="3F6EBF"/>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Instructor Self-Evaluation, </a:t>
            </a:r>
            <a:r>
              <a:rPr lang="en-US" b="0" i="0" dirty="0">
                <a:solidFill>
                  <a:schemeClr val="tx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created by Calvin College</a:t>
            </a:r>
            <a:endParaRPr lang="en-US" b="0" i="0" dirty="0">
              <a:solidFill>
                <a:schemeClr val="tx1"/>
              </a:solidFill>
              <a:effectLst/>
              <a:latin typeface="Open Sans" panose="020B0606030504020204" pitchFamily="34" charset="0"/>
            </a:endParaRPr>
          </a:p>
          <a:p>
            <a:pPr algn="l" fontAlgn="base">
              <a:buFont typeface="Arial" panose="020B0604020202020204" pitchFamily="34" charset="0"/>
              <a:buChar char="•"/>
            </a:pPr>
            <a:r>
              <a:rPr lang="en-US" b="0" i="0" dirty="0">
                <a:solidFill>
                  <a:srgbClr val="3F6EBF"/>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Faculty Teaching Self-Assessment form, </a:t>
            </a:r>
            <a:r>
              <a:rPr lang="en-US" b="0" i="0" dirty="0">
                <a:solidFill>
                  <a:schemeClr val="tx1"/>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created by Central Piedmont Community College</a:t>
            </a:r>
            <a:endParaRPr lang="en-US" b="0" i="0" dirty="0">
              <a:solidFill>
                <a:schemeClr val="tx1"/>
              </a:solidFill>
              <a:effectLst/>
              <a:latin typeface="Open Sans" panose="020B0606030504020204" pitchFamily="34" charset="0"/>
            </a:endParaRPr>
          </a:p>
          <a:p>
            <a:pPr algn="l" fontAlgn="base">
              <a:buFont typeface="Arial" panose="020B0604020202020204" pitchFamily="34" charset="0"/>
              <a:buChar char="•"/>
            </a:pPr>
            <a:r>
              <a:rPr lang="en-US" b="0" i="0" dirty="0">
                <a:solidFill>
                  <a:srgbClr val="3F6EBF"/>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Instructor/Course Self Rating Form, </a:t>
            </a:r>
            <a:r>
              <a:rPr lang="en-US" b="0" i="0" dirty="0">
                <a:solidFill>
                  <a:schemeClr val="tx1"/>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created by Saint Mary’s University</a:t>
            </a:r>
            <a:endParaRPr lang="en-US" b="0" i="0" dirty="0">
              <a:solidFill>
                <a:schemeClr val="tx1"/>
              </a:solidFill>
              <a:effectLst/>
              <a:latin typeface="Open Sans" panose="020B0606030504020204" pitchFamily="34" charset="0"/>
            </a:endParaRPr>
          </a:p>
          <a:p>
            <a:pPr algn="l" fontAlgn="base">
              <a:buFont typeface="Arial" panose="020B0604020202020204" pitchFamily="34" charset="0"/>
              <a:buChar char="•"/>
            </a:pPr>
            <a:r>
              <a:rPr lang="en-US" b="0" i="0" dirty="0">
                <a:solidFill>
                  <a:srgbClr val="2E62FF"/>
                </a:solidFill>
                <a:effectLst/>
                <a:latin typeface="Open Sans" panose="020B0606030504020204" pitchFamily="34" charset="0"/>
                <a:hlinkClick r:id="rId5"/>
              </a:rPr>
              <a:t>Faculty Self-Evaluation of Teaching</a:t>
            </a:r>
            <a:r>
              <a:rPr lang="en-US" b="0" i="0" dirty="0">
                <a:solidFill>
                  <a:srgbClr val="2B2B2B"/>
                </a:solidFill>
                <a:effectLst/>
                <a:latin typeface="Open Sans" panose="020B0606030504020204" pitchFamily="34" charset="0"/>
              </a:rPr>
              <a:t>, </a:t>
            </a:r>
            <a:r>
              <a:rPr lang="en-US" b="0" i="0" dirty="0">
                <a:solidFill>
                  <a:schemeClr val="tx1"/>
                </a:solidFill>
                <a:effectLst/>
                <a:latin typeface="Open Sans" panose="020B0606030504020204" pitchFamily="34" charset="0"/>
              </a:rPr>
              <a:t>created by the University of Dayton (self-evaluation rubrics, narrative self-evaluation forms, reflective questions)</a:t>
            </a:r>
          </a:p>
          <a:p>
            <a:endParaRPr lang="en-US" dirty="0"/>
          </a:p>
        </p:txBody>
      </p:sp>
    </p:spTree>
    <p:extLst>
      <p:ext uri="{BB962C8B-B14F-4D97-AF65-F5344CB8AC3E}">
        <p14:creationId xmlns:p14="http://schemas.microsoft.com/office/powerpoint/2010/main" val="203228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bstract background of blue mesh and nodes">
            <a:extLst>
              <a:ext uri="{FF2B5EF4-FFF2-40B4-BE49-F238E27FC236}">
                <a16:creationId xmlns:a16="http://schemas.microsoft.com/office/drawing/2014/main" id="{2CAADCEB-28CF-FAF1-334B-6FD401C2E9F1}"/>
              </a:ext>
            </a:extLst>
          </p:cNvPr>
          <p:cNvPicPr>
            <a:picLocks noChangeAspect="1"/>
          </p:cNvPicPr>
          <p:nvPr/>
        </p:nvPicPr>
        <p:blipFill>
          <a:blip r:embed="rId2"/>
          <a:stretch>
            <a:fillRect/>
          </a:stretch>
        </p:blipFill>
        <p:spPr>
          <a:xfrm>
            <a:off x="0" y="0"/>
            <a:ext cx="12192000" cy="6896100"/>
          </a:xfrm>
          <a:prstGeom prst="rect">
            <a:avLst/>
          </a:prstGeom>
        </p:spPr>
      </p:pic>
      <p:sp>
        <p:nvSpPr>
          <p:cNvPr id="2" name="Title 1">
            <a:extLst>
              <a:ext uri="{FF2B5EF4-FFF2-40B4-BE49-F238E27FC236}">
                <a16:creationId xmlns:a16="http://schemas.microsoft.com/office/drawing/2014/main" id="{24CC30D1-4411-025E-FE7A-E1D9B536A9B1}"/>
              </a:ext>
            </a:extLst>
          </p:cNvPr>
          <p:cNvSpPr>
            <a:spLocks noGrp="1"/>
          </p:cNvSpPr>
          <p:nvPr>
            <p:ph type="ctrTitle"/>
          </p:nvPr>
        </p:nvSpPr>
        <p:spPr>
          <a:xfrm>
            <a:off x="550863" y="953859"/>
            <a:ext cx="4969403" cy="3728208"/>
          </a:xfrm>
        </p:spPr>
        <p:txBody>
          <a:bodyPr anchor="b">
            <a:normAutofit/>
          </a:bodyPr>
          <a:lstStyle/>
          <a:p>
            <a:r>
              <a:rPr lang="en-US" sz="4800" dirty="0"/>
              <a:t>What additional ideas and observations do you have to share?</a:t>
            </a:r>
          </a:p>
        </p:txBody>
      </p:sp>
      <p:grpSp>
        <p:nvGrpSpPr>
          <p:cNvPr id="24"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descr="A picture containing spectacles&#10;&#10;Description automatically generated">
            <a:extLst>
              <a:ext uri="{FF2B5EF4-FFF2-40B4-BE49-F238E27FC236}">
                <a16:creationId xmlns:a16="http://schemas.microsoft.com/office/drawing/2014/main" id="{FC54A399-41F8-07FB-2DC6-CCEF9C70F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908" y="4211784"/>
            <a:ext cx="2752350" cy="2685293"/>
          </a:xfrm>
          <a:prstGeom prst="rect">
            <a:avLst/>
          </a:prstGeom>
          <a:scene3d>
            <a:camera prst="orthographicFront">
              <a:rot lat="0" lon="10799977" rev="0"/>
            </a:camera>
            <a:lightRig rig="threePt" dir="t"/>
          </a:scene3d>
        </p:spPr>
      </p:pic>
    </p:spTree>
    <p:extLst>
      <p:ext uri="{BB962C8B-B14F-4D97-AF65-F5344CB8AC3E}">
        <p14:creationId xmlns:p14="http://schemas.microsoft.com/office/powerpoint/2010/main" val="368752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 name="Group 1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5" name="Freeform: Shape 1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0" name="Rectangle 1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038D9-356F-5045-1F33-A0F2493962EB}"/>
              </a:ext>
            </a:extLst>
          </p:cNvPr>
          <p:cNvSpPr>
            <a:spLocks noGrp="1"/>
          </p:cNvSpPr>
          <p:nvPr>
            <p:ph type="title"/>
          </p:nvPr>
        </p:nvSpPr>
        <p:spPr>
          <a:xfrm>
            <a:off x="1487488" y="549276"/>
            <a:ext cx="5437187" cy="1677448"/>
          </a:xfrm>
        </p:spPr>
        <p:txBody>
          <a:bodyPr vert="horz" wrap="square" lIns="0" tIns="0" rIns="0" bIns="0" rtlCol="0" anchor="b" anchorCtr="0">
            <a:normAutofit/>
          </a:bodyPr>
          <a:lstStyle/>
          <a:p>
            <a:r>
              <a:rPr lang="en-US" sz="4800"/>
              <a:t>Annual PPR related to Teaching activity</a:t>
            </a:r>
          </a:p>
        </p:txBody>
      </p:sp>
      <p:sp>
        <p:nvSpPr>
          <p:cNvPr id="3" name="Text Placeholder 2">
            <a:extLst>
              <a:ext uri="{FF2B5EF4-FFF2-40B4-BE49-F238E27FC236}">
                <a16:creationId xmlns:a16="http://schemas.microsoft.com/office/drawing/2014/main" id="{86388BDD-1D74-4E25-053E-872E61778BA6}"/>
              </a:ext>
            </a:extLst>
          </p:cNvPr>
          <p:cNvSpPr>
            <a:spLocks noGrp="1"/>
          </p:cNvSpPr>
          <p:nvPr>
            <p:ph type="body" idx="1"/>
          </p:nvPr>
        </p:nvSpPr>
        <p:spPr>
          <a:xfrm>
            <a:off x="1192878" y="2437771"/>
            <a:ext cx="7136223" cy="3838698"/>
          </a:xfrm>
        </p:spPr>
        <p:txBody>
          <a:bodyPr vert="horz" wrap="square" lIns="0" tIns="0" rIns="0" bIns="0" rtlCol="0">
            <a:noAutofit/>
          </a:bodyPr>
          <a:lstStyle/>
          <a:p>
            <a:pPr>
              <a:lnSpc>
                <a:spcPct val="90000"/>
              </a:lnSpc>
              <a:spcBef>
                <a:spcPts val="1000"/>
              </a:spcBef>
            </a:pPr>
            <a:r>
              <a:rPr lang="en-US">
                <a:solidFill>
                  <a:schemeClr val="tx1">
                    <a:alpha val="60000"/>
                  </a:schemeClr>
                </a:solidFill>
              </a:rPr>
              <a:t>A)  List by department, session, number, name, and enrollment of all courses taught. </a:t>
            </a:r>
            <a:br>
              <a:rPr lang="en-US">
                <a:solidFill>
                  <a:schemeClr val="tx1">
                    <a:alpha val="60000"/>
                  </a:schemeClr>
                </a:solidFill>
              </a:rPr>
            </a:br>
            <a:br>
              <a:rPr lang="en-US">
                <a:solidFill>
                  <a:schemeClr val="tx1">
                    <a:alpha val="60000"/>
                  </a:schemeClr>
                </a:solidFill>
              </a:rPr>
            </a:br>
            <a:r>
              <a:rPr lang="en-US">
                <a:solidFill>
                  <a:schemeClr val="tx1">
                    <a:alpha val="60000"/>
                  </a:schemeClr>
                </a:solidFill>
              </a:rPr>
              <a:t>B)  List any significant changes or innovations in teaching from the previous review cycle and evaluate their effectiveness. Such matters may include use of technology, textbooks, instructional procedures, etc. </a:t>
            </a:r>
            <a:br>
              <a:rPr lang="en-US">
                <a:solidFill>
                  <a:schemeClr val="tx1">
                    <a:alpha val="60000"/>
                  </a:schemeClr>
                </a:solidFill>
              </a:rPr>
            </a:br>
            <a:br>
              <a:rPr lang="en-US">
                <a:solidFill>
                  <a:schemeClr val="tx1">
                    <a:alpha val="60000"/>
                  </a:schemeClr>
                </a:solidFill>
              </a:rPr>
            </a:br>
            <a:r>
              <a:rPr lang="en-US">
                <a:solidFill>
                  <a:schemeClr val="tx1">
                    <a:alpha val="60000"/>
                  </a:schemeClr>
                </a:solidFill>
              </a:rPr>
              <a:t>C)  Provide a summary evaluation of your teaching effectiveness, with careful attention to both strengths and weaknesses.</a:t>
            </a:r>
          </a:p>
        </p:txBody>
      </p:sp>
      <p:sp>
        <p:nvSpPr>
          <p:cNvPr id="22" name="Freeform: Shape 21">
            <a:extLst>
              <a:ext uri="{FF2B5EF4-FFF2-40B4-BE49-F238E27FC236}">
                <a16:creationId xmlns:a16="http://schemas.microsoft.com/office/drawing/2014/main" id="{74033C2F-EE38-427C-97E3-08EAC8822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1760"/>
            <a:ext cx="666497" cy="1080000"/>
          </a:xfrm>
          <a:custGeom>
            <a:avLst/>
            <a:gdLst>
              <a:gd name="connsiteX0" fmla="*/ 126497 w 666497"/>
              <a:gd name="connsiteY0" fmla="*/ 0 h 1080000"/>
              <a:gd name="connsiteX1" fmla="*/ 666497 w 666497"/>
              <a:gd name="connsiteY1" fmla="*/ 540000 h 1080000"/>
              <a:gd name="connsiteX2" fmla="*/ 126497 w 666497"/>
              <a:gd name="connsiteY2" fmla="*/ 1080000 h 1080000"/>
              <a:gd name="connsiteX3" fmla="*/ 17668 w 666497"/>
              <a:gd name="connsiteY3" fmla="*/ 1069029 h 1080000"/>
              <a:gd name="connsiteX4" fmla="*/ 0 w 666497"/>
              <a:gd name="connsiteY4" fmla="*/ 1063545 h 1080000"/>
              <a:gd name="connsiteX5" fmla="*/ 0 w 666497"/>
              <a:gd name="connsiteY5" fmla="*/ 16455 h 1080000"/>
              <a:gd name="connsiteX6" fmla="*/ 17668 w 666497"/>
              <a:gd name="connsiteY6" fmla="*/ 10971 h 1080000"/>
              <a:gd name="connsiteX7" fmla="*/ 126497 w 666497"/>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497" h="1080000">
                <a:moveTo>
                  <a:pt x="126497" y="0"/>
                </a:moveTo>
                <a:cubicBezTo>
                  <a:pt x="424731" y="0"/>
                  <a:pt x="666497" y="241766"/>
                  <a:pt x="666497" y="540000"/>
                </a:cubicBezTo>
                <a:cubicBezTo>
                  <a:pt x="666497" y="838234"/>
                  <a:pt x="424731" y="1080000"/>
                  <a:pt x="126497" y="1080000"/>
                </a:cubicBezTo>
                <a:cubicBezTo>
                  <a:pt x="89218" y="1080000"/>
                  <a:pt x="52821" y="1076222"/>
                  <a:pt x="17668" y="1069029"/>
                </a:cubicBezTo>
                <a:lnTo>
                  <a:pt x="0" y="1063545"/>
                </a:lnTo>
                <a:lnTo>
                  <a:pt x="0" y="16455"/>
                </a:lnTo>
                <a:lnTo>
                  <a:pt x="17668" y="10971"/>
                </a:lnTo>
                <a:cubicBezTo>
                  <a:pt x="52821" y="3778"/>
                  <a:pt x="89218" y="0"/>
                  <a:pt x="126497"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 name="Group 23">
            <a:extLst>
              <a:ext uri="{FF2B5EF4-FFF2-40B4-BE49-F238E27FC236}">
                <a16:creationId xmlns:a16="http://schemas.microsoft.com/office/drawing/2014/main" id="{22940903-7865-4026-879C-CC1ADF9116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34337" y="800983"/>
            <a:ext cx="4006800" cy="3788841"/>
            <a:chOff x="7762003" y="672385"/>
            <a:chExt cx="4006800" cy="3788841"/>
          </a:xfrm>
        </p:grpSpPr>
        <p:sp>
          <p:nvSpPr>
            <p:cNvPr id="25" name="Freeform: Shape 24">
              <a:extLst>
                <a:ext uri="{FF2B5EF4-FFF2-40B4-BE49-F238E27FC236}">
                  <a16:creationId xmlns:a16="http://schemas.microsoft.com/office/drawing/2014/main" id="{982D1BD3-FFA8-4027-A890-672FDD8F70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8528803" y="672385"/>
              <a:ext cx="3240000" cy="3788841"/>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508000" dist="203200" dir="9600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7BC5C6D9-8420-4B6F-A949-7B6565266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8572003" y="180004"/>
              <a:ext cx="1620000" cy="3240000"/>
            </a:xfrm>
            <a:prstGeom prst="ellipse">
              <a:avLst/>
            </a:prstGeom>
            <a:gradFill>
              <a:gsLst>
                <a:gs pos="100000">
                  <a:schemeClr val="bg2">
                    <a:lumMod val="90000"/>
                    <a:lumOff val="10000"/>
                  </a:schemeClr>
                </a:gs>
                <a:gs pos="50000">
                  <a:schemeClr val="bg2">
                    <a:lumMod val="90000"/>
                    <a:lumOff val="10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8" name="Group 27">
            <a:extLst>
              <a:ext uri="{FF2B5EF4-FFF2-40B4-BE49-F238E27FC236}">
                <a16:creationId xmlns:a16="http://schemas.microsoft.com/office/drawing/2014/main" id="{E82CFC28-5F56-4F2C-A953-AB57C1CE5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386" y="5149126"/>
            <a:ext cx="762805" cy="734873"/>
            <a:chOff x="7950336" y="1300590"/>
            <a:chExt cx="762805" cy="734873"/>
          </a:xfrm>
        </p:grpSpPr>
        <p:sp>
          <p:nvSpPr>
            <p:cNvPr id="29" name="Freeform 5">
              <a:extLst>
                <a:ext uri="{FF2B5EF4-FFF2-40B4-BE49-F238E27FC236}">
                  <a16:creationId xmlns:a16="http://schemas.microsoft.com/office/drawing/2014/main" id="{492EB854-02D8-4A9E-8BA5-5FEE21DD0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6">
              <a:extLst>
                <a:ext uri="{FF2B5EF4-FFF2-40B4-BE49-F238E27FC236}">
                  <a16:creationId xmlns:a16="http://schemas.microsoft.com/office/drawing/2014/main" id="{A1676C39-91DD-4843-8315-4285BA1E7E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8">
              <a:extLst>
                <a:ext uri="{FF2B5EF4-FFF2-40B4-BE49-F238E27FC236}">
                  <a16:creationId xmlns:a16="http://schemas.microsoft.com/office/drawing/2014/main" id="{B339FEEC-A688-4A3E-BA2C-8FC738A8A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0450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0127-D21D-157F-8C63-733D6C6459E3}"/>
              </a:ext>
            </a:extLst>
          </p:cNvPr>
          <p:cNvSpPr>
            <a:spLocks noGrp="1"/>
          </p:cNvSpPr>
          <p:nvPr>
            <p:ph type="title"/>
          </p:nvPr>
        </p:nvSpPr>
        <p:spPr>
          <a:xfrm>
            <a:off x="550862" y="549275"/>
            <a:ext cx="11091600" cy="712258"/>
          </a:xfrm>
        </p:spPr>
        <p:txBody>
          <a:bodyPr>
            <a:normAutofit fontScale="90000"/>
          </a:bodyPr>
          <a:lstStyle/>
          <a:p>
            <a:r>
              <a:rPr lang="en-US" dirty="0"/>
              <a:t>List of resources in this presentation:</a:t>
            </a:r>
          </a:p>
        </p:txBody>
      </p:sp>
      <p:sp>
        <p:nvSpPr>
          <p:cNvPr id="5" name="TextBox 4">
            <a:extLst>
              <a:ext uri="{FF2B5EF4-FFF2-40B4-BE49-F238E27FC236}">
                <a16:creationId xmlns:a16="http://schemas.microsoft.com/office/drawing/2014/main" id="{31C877C1-02B7-AAAE-8E97-3C6E6C085571}"/>
              </a:ext>
            </a:extLst>
          </p:cNvPr>
          <p:cNvSpPr txBox="1"/>
          <p:nvPr/>
        </p:nvSpPr>
        <p:spPr>
          <a:xfrm>
            <a:off x="762528" y="1303271"/>
            <a:ext cx="11302471" cy="535531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2"/>
              </a:rPr>
              <a:t>https://dgmg81phhvh63.cloudfront.net/content/user-photos/Publications/Archives/Peer-Review/PR_SP09_Vol11No2.pdf</a:t>
            </a:r>
            <a:r>
              <a:rPr lang="en-US" dirty="0">
                <a:latin typeface="Quire Sans" panose="020B0502040400020003" pitchFamily="34" charset="0"/>
                <a:cs typeface="Quire Sans" panose="020B0502040400020003" pitchFamily="34" charset="0"/>
              </a:rPr>
              <a:t> Good Teaching: What Is It and How Do We Measure It? Peer Review, </a:t>
            </a:r>
            <a:r>
              <a:rPr lang="en-US" b="0" i="0" dirty="0">
                <a:effectLst/>
                <a:latin typeface="Quire Sans" panose="020B0502040400020003" pitchFamily="34" charset="0"/>
                <a:cs typeface="Quire Sans" panose="020B0502040400020003" pitchFamily="34" charset="0"/>
              </a:rPr>
              <a:t>Spring </a:t>
            </a:r>
            <a:r>
              <a:rPr lang="en-US" b="0" i="0" dirty="0">
                <a:solidFill>
                  <a:schemeClr val="tx1"/>
                </a:solidFill>
                <a:effectLst/>
                <a:latin typeface="Quire Sans" panose="020B0502040400020003" pitchFamily="34" charset="0"/>
                <a:cs typeface="Quire Sans" panose="020B0502040400020003" pitchFamily="34" charset="0"/>
              </a:rPr>
              <a:t>2009 (Vol. 11, No. 2)</a:t>
            </a:r>
            <a:endParaRPr lang="en-US" dirty="0">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3"/>
              </a:rPr>
              <a:t>https://docplayer.net/13115383-Structuring-self-evaluations-prepared-by-richard-a-holmgren-allegheny-college.html</a:t>
            </a:r>
            <a:endParaRPr lang="en-US" dirty="0">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4"/>
              </a:rPr>
              <a:t>https://www.insidehighered.com/news/2020/02/27/study-student-evaluations-teaching-are-deeply-flawed</a:t>
            </a:r>
            <a:endParaRPr lang="en-US" dirty="0">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5"/>
              </a:rPr>
              <a:t>https://www.rebeccakreitzer.com/bias/</a:t>
            </a:r>
            <a:endParaRPr lang="en-US" dirty="0">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6"/>
              </a:rPr>
              <a:t>https://www.aaup.org/report/statement-teaching-evaluation</a:t>
            </a:r>
            <a:endParaRPr lang="en-US" dirty="0">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7"/>
              </a:rPr>
              <a:t>https://www.aera.net/Education-Research/Issues-and-Initiatives/Faculty-Issues/Faculty-Evaluation</a:t>
            </a:r>
            <a:endParaRPr lang="en-US" dirty="0">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8"/>
              </a:rPr>
              <a:t>https://www.nationalacademies.org/our-work/recognition-and-evaluation-of-teaching-in-higher-education-a-workshop</a:t>
            </a:r>
            <a:endParaRPr lang="en-US" dirty="0">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sz="1800" dirty="0">
                <a:latin typeface="Quire Sans" panose="020B0502040400020003" pitchFamily="34" charset="0"/>
                <a:cs typeface="Quire Sans" panose="020B0502040400020003" pitchFamily="34" charset="0"/>
                <a:hlinkClick r:id="rId9"/>
              </a:rPr>
              <a:t>https://www.maps.mla.org/Resources/Policy-Statements/ADE-Statement-of-Good-Practice-Teaching-Evaluation-and-Scholarship</a:t>
            </a:r>
            <a:endParaRPr lang="en-US" sz="1800" dirty="0">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10"/>
              </a:rPr>
              <a:t>https://files.eric.ed.gov/fulltext/EJ909070.pdf</a:t>
            </a:r>
            <a:r>
              <a:rPr lang="en-US" dirty="0">
                <a:latin typeface="Quire Sans" panose="020B0502040400020003" pitchFamily="34" charset="0"/>
                <a:cs typeface="Quire Sans" panose="020B0502040400020003" pitchFamily="34" charset="0"/>
              </a:rPr>
              <a:t> Effective Teaching in Higher Education: Perceptions of 1</a:t>
            </a:r>
            <a:r>
              <a:rPr lang="en-US" baseline="30000" dirty="0">
                <a:latin typeface="Quire Sans" panose="020B0502040400020003" pitchFamily="34" charset="0"/>
                <a:cs typeface="Quire Sans" panose="020B0502040400020003" pitchFamily="34" charset="0"/>
              </a:rPr>
              <a:t>st</a:t>
            </a:r>
            <a:r>
              <a:rPr lang="en-US" dirty="0">
                <a:latin typeface="Quire Sans" panose="020B0502040400020003" pitchFamily="34" charset="0"/>
                <a:cs typeface="Quire Sans" panose="020B0502040400020003" pitchFamily="34" charset="0"/>
              </a:rPr>
              <a:t> </a:t>
            </a:r>
            <a:r>
              <a:rPr lang="en-US" dirty="0" err="1">
                <a:latin typeface="Quire Sans" panose="020B0502040400020003" pitchFamily="34" charset="0"/>
                <a:cs typeface="Quire Sans" panose="020B0502040400020003" pitchFamily="34" charset="0"/>
              </a:rPr>
              <a:t>yr</a:t>
            </a:r>
            <a:r>
              <a:rPr lang="en-US" dirty="0">
                <a:latin typeface="Quire Sans" panose="020B0502040400020003" pitchFamily="34" charset="0"/>
                <a:cs typeface="Quire Sans" panose="020B0502040400020003" pitchFamily="34" charset="0"/>
              </a:rPr>
              <a:t> Undergraduate Students</a:t>
            </a:r>
          </a:p>
          <a:p>
            <a:pPr marL="285750" indent="-285750">
              <a:buFont typeface="Arial" panose="020B0604020202020204" pitchFamily="34" charset="0"/>
              <a:buChar char="•"/>
            </a:pPr>
            <a:r>
              <a:rPr lang="en-US">
                <a:latin typeface="Quire Sans" panose="020B0502040400020003" pitchFamily="34" charset="0"/>
                <a:cs typeface="Quire Sans" panose="020B0502040400020003" pitchFamily="34" charset="0"/>
                <a:hlinkClick r:id="rId11"/>
              </a:rPr>
              <a:t>https://www.deefinkandassociates.com/GuidetoCourseDesignAug05.pdf</a:t>
            </a:r>
            <a:endParaRPr lang="en-US">
              <a:latin typeface="Quire Sans" panose="020B0502040400020003" pitchFamily="34" charset="0"/>
              <a:cs typeface="Quire Sans" panose="020B0502040400020003" pitchFamily="34" charset="0"/>
            </a:endParaRPr>
          </a:p>
          <a:p>
            <a:endParaRPr lang="en-US" dirty="0">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5177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8250-A10F-2771-2DF7-669077B54F61}"/>
              </a:ext>
            </a:extLst>
          </p:cNvPr>
          <p:cNvSpPr>
            <a:spLocks noGrp="1"/>
          </p:cNvSpPr>
          <p:nvPr>
            <p:ph type="title"/>
          </p:nvPr>
        </p:nvSpPr>
        <p:spPr/>
        <p:txBody>
          <a:bodyPr/>
          <a:lstStyle/>
          <a:p>
            <a:r>
              <a:rPr lang="en-US" dirty="0"/>
              <a:t>Resources continued:</a:t>
            </a:r>
          </a:p>
        </p:txBody>
      </p:sp>
      <p:sp>
        <p:nvSpPr>
          <p:cNvPr id="5" name="TextBox 4">
            <a:extLst>
              <a:ext uri="{FF2B5EF4-FFF2-40B4-BE49-F238E27FC236}">
                <a16:creationId xmlns:a16="http://schemas.microsoft.com/office/drawing/2014/main" id="{8867B114-7E02-90B5-8E33-FBF8E2C4C5C5}"/>
              </a:ext>
            </a:extLst>
          </p:cNvPr>
          <p:cNvSpPr txBox="1"/>
          <p:nvPr/>
        </p:nvSpPr>
        <p:spPr>
          <a:xfrm>
            <a:off x="549537" y="1360438"/>
            <a:ext cx="11346129" cy="5078313"/>
          </a:xfrm>
          <a:prstGeom prst="rect">
            <a:avLst/>
          </a:prstGeom>
          <a:noFill/>
        </p:spPr>
        <p:txBody>
          <a:bodyPr wrap="square">
            <a:spAutoFit/>
          </a:bodyPr>
          <a:lstStyle/>
          <a:p>
            <a:pPr marL="285750" marR="0" indent="-285750" algn="l">
              <a:buFont typeface="Arial" panose="020B0604020202020204" pitchFamily="34" charset="0"/>
              <a:buChar char="•"/>
            </a:pPr>
            <a:r>
              <a:rPr lang="en-US" sz="1800" b="0" i="0" u="none" strike="noStrike" baseline="0" dirty="0">
                <a:latin typeface="Quire Sans" panose="020B0502040400020003" pitchFamily="34" charset="0"/>
                <a:cs typeface="Quire Sans" panose="020B0502040400020003" pitchFamily="34" charset="0"/>
                <a:hlinkClick r:id="rId2"/>
              </a:rPr>
              <a:t>Blackboard Exemplar Course Rubric (BB)</a:t>
            </a:r>
            <a:endParaRPr lang="en-US" sz="1800" b="0" i="0" u="none" strike="noStrike" baseline="0" dirty="0">
              <a:latin typeface="Quire Sans" panose="020B0502040400020003" pitchFamily="34" charset="0"/>
              <a:cs typeface="Quire Sans" panose="020B0502040400020003" pitchFamily="34" charset="0"/>
            </a:endParaRPr>
          </a:p>
          <a:p>
            <a:pPr marL="285750" marR="0" indent="-285750" algn="l">
              <a:buFont typeface="Arial" panose="020B0604020202020204" pitchFamily="34" charset="0"/>
              <a:buChar char="•"/>
            </a:pPr>
            <a:r>
              <a:rPr lang="en-US" sz="1800" b="0" i="0" u="none" strike="noStrike" baseline="0" dirty="0">
                <a:latin typeface="Quire Sans" panose="020B0502040400020003" pitchFamily="34" charset="0"/>
                <a:cs typeface="Quire Sans" panose="020B0502040400020003" pitchFamily="34" charset="0"/>
                <a:hlinkClick r:id="rId3"/>
              </a:rPr>
              <a:t>Open SUNY Course Quality Review (OSCQR)</a:t>
            </a:r>
            <a:endParaRPr lang="en-US" sz="1800" b="0" i="0" u="none" strike="noStrike" baseline="0" dirty="0">
              <a:latin typeface="Quire Sans" panose="020B0502040400020003" pitchFamily="34" charset="0"/>
              <a:cs typeface="Quire Sans" panose="020B0502040400020003" pitchFamily="34" charset="0"/>
            </a:endParaRPr>
          </a:p>
          <a:p>
            <a:pPr marL="285750" marR="0" indent="-285750" algn="l">
              <a:buFont typeface="Arial" panose="020B0604020202020204" pitchFamily="34" charset="0"/>
              <a:buChar char="•"/>
            </a:pPr>
            <a:r>
              <a:rPr lang="en-US" sz="1800" b="0" i="0" u="none" strike="noStrike" baseline="0" dirty="0">
                <a:latin typeface="Quire Sans" panose="020B0502040400020003" pitchFamily="34" charset="0"/>
                <a:cs typeface="Quire Sans" panose="020B0502040400020003" pitchFamily="34" charset="0"/>
                <a:hlinkClick r:id="rId4"/>
              </a:rPr>
              <a:t>Quality Course Teaching and Instructional Practice (QCTIP)</a:t>
            </a:r>
            <a:endParaRPr lang="en-US" sz="1800" b="0" i="0" u="none" strike="noStrike" baseline="0" dirty="0">
              <a:latin typeface="Quire Sans" panose="020B0502040400020003" pitchFamily="34" charset="0"/>
              <a:cs typeface="Quire Sans" panose="020B0502040400020003" pitchFamily="34" charset="0"/>
            </a:endParaRPr>
          </a:p>
          <a:p>
            <a:pPr marL="285750" marR="0" indent="-285750" algn="l">
              <a:buFont typeface="Arial" panose="020B0604020202020204" pitchFamily="34" charset="0"/>
              <a:buChar char="•"/>
            </a:pPr>
            <a:r>
              <a:rPr lang="en-US" sz="1800" b="0" i="0" u="none" strike="noStrike" baseline="0" dirty="0">
                <a:latin typeface="Quire Sans" panose="020B0502040400020003" pitchFamily="34" charset="0"/>
                <a:cs typeface="Quire Sans" panose="020B0502040400020003" pitchFamily="34" charset="0"/>
                <a:hlinkClick r:id="rId5"/>
              </a:rPr>
              <a:t>Quality Matters Higher Education course Rubric (QM)</a:t>
            </a:r>
            <a:br>
              <a:rPr lang="en-US" sz="1800" b="0" i="0" u="none" strike="noStrike" baseline="0" dirty="0">
                <a:latin typeface="Quire Sans" panose="020B0502040400020003" pitchFamily="34" charset="0"/>
                <a:cs typeface="Quire Sans" panose="020B0502040400020003" pitchFamily="34" charset="0"/>
              </a:rPr>
            </a:br>
            <a:r>
              <a:rPr lang="en-US" b="0" i="0" u="none" strike="noStrike" baseline="0" dirty="0">
                <a:latin typeface="Quire Sans" panose="020B0502040400020003" pitchFamily="34" charset="0"/>
                <a:cs typeface="Quire Sans" panose="020B0502040400020003" pitchFamily="34" charset="0"/>
                <a:hlinkClick r:id="rId6"/>
              </a:rPr>
              <a:t>Higher Ed. Standards (link on right)</a:t>
            </a:r>
            <a:endParaRPr lang="en-US" b="0" i="0" u="none" strike="noStrike" baseline="0" dirty="0">
              <a:latin typeface="Quire Sans" panose="020B0502040400020003" pitchFamily="34" charset="0"/>
              <a:cs typeface="Quire Sans" panose="020B0502040400020003" pitchFamily="34" charset="0"/>
            </a:endParaRPr>
          </a:p>
          <a:p>
            <a:pPr marL="285750" marR="0" indent="-285750" algn="l">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7"/>
              </a:rPr>
              <a:t>https://www.researchgate.net/publication/319433479_User%27s_Guide_for_the_Expectancy-Value-Cost_Survey_of_Student_Motivation</a:t>
            </a:r>
            <a:endParaRPr lang="en-US" dirty="0">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8"/>
              </a:rPr>
              <a:t>Barron, K.E., &amp; </a:t>
            </a:r>
            <a:r>
              <a:rPr lang="en-US" dirty="0" err="1">
                <a:latin typeface="Quire Sans" panose="020B0502040400020003" pitchFamily="34" charset="0"/>
                <a:cs typeface="Quire Sans" panose="020B0502040400020003" pitchFamily="34" charset="0"/>
                <a:hlinkClick r:id="rId8"/>
              </a:rPr>
              <a:t>Hulleman</a:t>
            </a:r>
            <a:r>
              <a:rPr lang="en-US" dirty="0">
                <a:latin typeface="Quire Sans" panose="020B0502040400020003" pitchFamily="34" charset="0"/>
                <a:cs typeface="Quire Sans" panose="020B0502040400020003" pitchFamily="34" charset="0"/>
                <a:hlinkClick r:id="rId8"/>
              </a:rPr>
              <a:t>, C.S. (2006). Is there a formula to help understand and improve student motivation?</a:t>
            </a:r>
            <a:r>
              <a:rPr lang="en-US" dirty="0">
                <a:latin typeface="Quire Sans" panose="020B0502040400020003" pitchFamily="34" charset="0"/>
                <a:cs typeface="Quire Sans" panose="020B0502040400020003" pitchFamily="34" charset="0"/>
              </a:rPr>
              <a:t> </a:t>
            </a:r>
            <a:r>
              <a:rPr lang="en-US" dirty="0">
                <a:latin typeface="Quire Sans" panose="020B0502040400020003" pitchFamily="34" charset="0"/>
                <a:cs typeface="Quire Sans" panose="020B0502040400020003" pitchFamily="34" charset="0"/>
                <a:hlinkClick r:id="rId9"/>
              </a:rPr>
              <a:t>https://teachpsych.org/ebooks/eit2006/index.php/</a:t>
            </a:r>
            <a:endParaRPr lang="en-US" dirty="0">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10"/>
              </a:rPr>
              <a:t>https://commons.lib.jmu.edu/cgi/viewcontent.cgi?article=1221&amp;context=master201019</a:t>
            </a:r>
            <a:r>
              <a:rPr lang="en-US" dirty="0">
                <a:latin typeface="Quire Sans" panose="020B0502040400020003" pitchFamily="34" charset="0"/>
                <a:cs typeface="Quire Sans" panose="020B0502040400020003" pitchFamily="34" charset="0"/>
              </a:rPr>
              <a:t> </a:t>
            </a:r>
            <a:r>
              <a:rPr lang="en-US" b="0" i="0" dirty="0">
                <a:solidFill>
                  <a:srgbClr val="FFFFFF"/>
                </a:solidFill>
                <a:effectLst/>
                <a:latin typeface="Quire Sans" panose="020B0502040400020003" pitchFamily="34" charset="0"/>
                <a:cs typeface="Quire Sans" panose="020B0502040400020003" pitchFamily="34" charset="0"/>
              </a:rPr>
              <a:t>Measuring cost: The forgotten component of expectancy value theory</a:t>
            </a:r>
          </a:p>
          <a:p>
            <a:pPr marL="285750" indent="-285750">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11"/>
              </a:rPr>
              <a:t>https://drive.google.com/file/d/1P4YXNxUO9TZUEDzXR3W4pQxtT--KHjNG/view?usp=sharing</a:t>
            </a:r>
            <a:r>
              <a:rPr lang="en-US" dirty="0">
                <a:solidFill>
                  <a:srgbClr val="FFFFFF"/>
                </a:solidFill>
                <a:latin typeface="Quire Sans" panose="020B0502040400020003" pitchFamily="34" charset="0"/>
                <a:cs typeface="Quire Sans" panose="020B0502040400020003" pitchFamily="34" charset="0"/>
              </a:rPr>
              <a:t> EVC Formula and Sources Handout</a:t>
            </a:r>
          </a:p>
          <a:p>
            <a:pPr marL="285750" indent="-285750">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12"/>
              </a:rPr>
              <a:t>https://us.corwin.com/books/ambq-263079</a:t>
            </a:r>
            <a:r>
              <a:rPr lang="en-US" b="1" dirty="0">
                <a:solidFill>
                  <a:srgbClr val="FFFFFF"/>
                </a:solidFill>
                <a:latin typeface="Quire Sans" panose="020B0502040400020003" pitchFamily="34" charset="0"/>
                <a:cs typeface="Quire Sans" panose="020B0502040400020003" pitchFamily="34" charset="0"/>
              </a:rPr>
              <a:t> </a:t>
            </a:r>
            <a:r>
              <a:rPr lang="en-US" b="0" i="0" dirty="0">
                <a:effectLst/>
                <a:latin typeface="Quire Sans" panose="020B0502040400020003" pitchFamily="34" charset="0"/>
                <a:cs typeface="Quire Sans" panose="020B0502040400020003" pitchFamily="34" charset="0"/>
              </a:rPr>
              <a:t>Beautiful Questions in the Classroom</a:t>
            </a:r>
          </a:p>
          <a:p>
            <a:pPr marL="285750" indent="-285750">
              <a:buFont typeface="Arial" panose="020B0604020202020204" pitchFamily="34" charset="0"/>
              <a:buChar char="•"/>
            </a:pPr>
            <a:r>
              <a:rPr lang="en-US" b="0" i="0" u="none" strike="noStrike" dirty="0">
                <a:solidFill>
                  <a:srgbClr val="207ECB"/>
                </a:solidFill>
                <a:effectLst/>
                <a:latin typeface="Quire Sans" panose="020B0502040400020003" pitchFamily="34" charset="0"/>
                <a:cs typeface="Quire Sans" panose="020B0502040400020003" pitchFamily="34" charset="0"/>
                <a:hlinkClick r:id="rId13"/>
              </a:rPr>
              <a:t>The Teaching Practices Inventory: A New Tool for Characterizing College and University Teaching in Mathematics and Science</a:t>
            </a:r>
            <a:endParaRPr lang="en-US" u="none" strike="noStrike" dirty="0">
              <a:solidFill>
                <a:srgbClr val="207ECB"/>
              </a:solidFill>
              <a:latin typeface="Quire Sans" panose="020B0502040400020003" pitchFamily="34" charset="0"/>
              <a:cs typeface="Quire Sans" panose="020B0502040400020003" pitchFamily="34" charset="0"/>
            </a:endParaRPr>
          </a:p>
          <a:p>
            <a:pPr marL="285750" marR="0" indent="-285750" algn="l">
              <a:buFont typeface="Arial" panose="020B0604020202020204" pitchFamily="34" charset="0"/>
              <a:buChar char="•"/>
            </a:pPr>
            <a:endParaRPr lang="en-US" b="0" i="0" u="none" strike="noStrike" baseline="0" dirty="0">
              <a:latin typeface="Quire Sans" panose="020B0502040204020203" pitchFamily="34" charset="0"/>
              <a:cs typeface="Quire Sans" panose="020B0502040204020203" pitchFamily="34" charset="0"/>
            </a:endParaRPr>
          </a:p>
          <a:p>
            <a:pPr marL="285750" marR="0" indent="-285750" algn="l">
              <a:buFont typeface="Arial" panose="020B0604020202020204" pitchFamily="34" charset="0"/>
              <a:buChar char="•"/>
            </a:pPr>
            <a:endParaRPr lang="en-US" dirty="0">
              <a:latin typeface="Quire Sans" panose="020B0502040204020203" pitchFamily="34" charset="0"/>
              <a:cs typeface="Quire Sans" panose="020B0502040204020203" pitchFamily="34" charset="0"/>
            </a:endParaRPr>
          </a:p>
        </p:txBody>
      </p:sp>
    </p:spTree>
    <p:extLst>
      <p:ext uri="{BB962C8B-B14F-4D97-AF65-F5344CB8AC3E}">
        <p14:creationId xmlns:p14="http://schemas.microsoft.com/office/powerpoint/2010/main" val="21080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8250-A10F-2771-2DF7-669077B54F61}"/>
              </a:ext>
            </a:extLst>
          </p:cNvPr>
          <p:cNvSpPr>
            <a:spLocks noGrp="1"/>
          </p:cNvSpPr>
          <p:nvPr>
            <p:ph type="title"/>
          </p:nvPr>
        </p:nvSpPr>
        <p:spPr/>
        <p:txBody>
          <a:bodyPr/>
          <a:lstStyle/>
          <a:p>
            <a:r>
              <a:rPr lang="en-US" dirty="0"/>
              <a:t>Resources continued:</a:t>
            </a:r>
          </a:p>
        </p:txBody>
      </p:sp>
      <p:sp>
        <p:nvSpPr>
          <p:cNvPr id="5" name="TextBox 4">
            <a:extLst>
              <a:ext uri="{FF2B5EF4-FFF2-40B4-BE49-F238E27FC236}">
                <a16:creationId xmlns:a16="http://schemas.microsoft.com/office/drawing/2014/main" id="{8867B114-7E02-90B5-8E33-FBF8E2C4C5C5}"/>
              </a:ext>
            </a:extLst>
          </p:cNvPr>
          <p:cNvSpPr txBox="1"/>
          <p:nvPr/>
        </p:nvSpPr>
        <p:spPr>
          <a:xfrm>
            <a:off x="617271" y="1368904"/>
            <a:ext cx="11346129" cy="2862322"/>
          </a:xfrm>
          <a:prstGeom prst="rect">
            <a:avLst/>
          </a:prstGeom>
          <a:noFill/>
        </p:spPr>
        <p:txBody>
          <a:bodyPr wrap="square">
            <a:spAutoFit/>
          </a:bodyPr>
          <a:lstStyle/>
          <a:p>
            <a:pPr marL="285750" indent="-285750">
              <a:buFont typeface="Arial" panose="020B0604020202020204" pitchFamily="34" charset="0"/>
              <a:buChar char="•"/>
            </a:pPr>
            <a:r>
              <a:rPr lang="en-US" dirty="0">
                <a:latin typeface="Quire Sans" panose="020B0502040400020003" pitchFamily="34" charset="0"/>
                <a:cs typeface="Quire Sans" panose="020B0502040400020003" pitchFamily="34" charset="0"/>
                <a:hlinkClick r:id="rId2"/>
              </a:rPr>
              <a:t>http://www.teachingperspectives.com/tpi/</a:t>
            </a:r>
            <a:endParaRPr lang="en-US" dirty="0">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b="0" i="0" dirty="0">
                <a:solidFill>
                  <a:srgbClr val="2E62FF"/>
                </a:solidFill>
                <a:effectLst/>
                <a:latin typeface="Quire Sans" panose="020B0502040400020003" pitchFamily="34" charset="0"/>
                <a:cs typeface="Quire Sans" panose="020B0502040400020003" pitchFamily="34" charset="0"/>
                <a:hlinkClick r:id="rId3"/>
              </a:rPr>
              <a:t>Instructor Self-Evaluation, created by Calvin College</a:t>
            </a:r>
            <a:endParaRPr lang="en-US" dirty="0">
              <a:solidFill>
                <a:srgbClr val="2E62FF"/>
              </a:solidFill>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b="0" i="0" dirty="0">
                <a:solidFill>
                  <a:srgbClr val="2E62FF"/>
                </a:solidFill>
                <a:effectLst/>
                <a:latin typeface="Quire Sans" panose="020B0502040400020003" pitchFamily="34" charset="0"/>
                <a:cs typeface="Quire Sans" panose="020B0502040400020003" pitchFamily="34" charset="0"/>
                <a:hlinkClick r:id="rId4"/>
              </a:rPr>
              <a:t>Faculty Teaching Self-Assessment form, created by Central Piedmont Community College</a:t>
            </a:r>
            <a:endParaRPr lang="en-US" dirty="0">
              <a:solidFill>
                <a:srgbClr val="2B2B2B"/>
              </a:solidFill>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b="0" i="0" dirty="0">
                <a:solidFill>
                  <a:srgbClr val="2E62FF"/>
                </a:solidFill>
                <a:effectLst/>
                <a:latin typeface="Quire Sans" panose="020B0502040400020003" pitchFamily="34" charset="0"/>
                <a:cs typeface="Quire Sans" panose="020B0502040400020003" pitchFamily="34" charset="0"/>
                <a:hlinkClick r:id="rId5"/>
              </a:rPr>
              <a:t>Instructor/Course Self Rating Form, created by Saint Mary’s University</a:t>
            </a:r>
            <a:endParaRPr lang="en-US" dirty="0">
              <a:solidFill>
                <a:srgbClr val="2B2B2B"/>
              </a:solidFill>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r>
              <a:rPr lang="en-US" b="0" i="0" dirty="0">
                <a:solidFill>
                  <a:srgbClr val="2E62FF"/>
                </a:solidFill>
                <a:effectLst/>
                <a:latin typeface="Quire Sans" panose="020B0502040400020003" pitchFamily="34" charset="0"/>
                <a:cs typeface="Quire Sans" panose="020B0502040400020003" pitchFamily="34" charset="0"/>
                <a:hlinkClick r:id="rId6"/>
              </a:rPr>
              <a:t>Faculty Self-Evaluation of Teaching</a:t>
            </a:r>
            <a:r>
              <a:rPr lang="en-US" b="0" i="0" dirty="0">
                <a:solidFill>
                  <a:srgbClr val="2B2B2B"/>
                </a:solidFill>
                <a:effectLst/>
                <a:latin typeface="Quire Sans" panose="020B0502040400020003" pitchFamily="34" charset="0"/>
                <a:cs typeface="Quire Sans" panose="020B0502040400020003" pitchFamily="34" charset="0"/>
              </a:rPr>
              <a:t>, </a:t>
            </a:r>
            <a:r>
              <a:rPr lang="en-US" b="0" i="0" dirty="0">
                <a:solidFill>
                  <a:schemeClr val="tx1"/>
                </a:solidFill>
                <a:effectLst/>
                <a:latin typeface="Quire Sans" panose="020B0502040400020003" pitchFamily="34" charset="0"/>
                <a:cs typeface="Quire Sans" panose="020B0502040400020003" pitchFamily="34" charset="0"/>
              </a:rPr>
              <a:t>University of Dayton, contains self-evaluation rubrics, a narrative self-evaluation form, and several series of reflective questions.</a:t>
            </a:r>
          </a:p>
          <a:p>
            <a:pPr marL="285750" indent="-285750">
              <a:buFont typeface="Arial" panose="020B0604020202020204" pitchFamily="34" charset="0"/>
              <a:buChar char="•"/>
            </a:pPr>
            <a:endParaRPr lang="en-US" b="0" i="0" dirty="0">
              <a:solidFill>
                <a:schemeClr val="tx1"/>
              </a:solidFill>
              <a:effectLst/>
              <a:latin typeface="Quire Sans" panose="020B0502040400020003" pitchFamily="34" charset="0"/>
              <a:cs typeface="Quire Sans" panose="020B0502040400020003" pitchFamily="34" charset="0"/>
            </a:endParaRPr>
          </a:p>
          <a:p>
            <a:pPr marL="285750" indent="-285750" algn="l" fontAlgn="base">
              <a:buFont typeface="Arial" panose="020B0604020202020204" pitchFamily="34" charset="0"/>
              <a:buChar char="•"/>
            </a:pPr>
            <a:endParaRPr lang="en-US" b="0" i="0" dirty="0">
              <a:solidFill>
                <a:schemeClr val="tx1"/>
              </a:solidFill>
              <a:effectLst/>
              <a:latin typeface="Quire Sans" panose="020B0502040400020003" pitchFamily="34" charset="0"/>
              <a:cs typeface="Quire Sans" panose="020B0502040400020003" pitchFamily="34" charset="0"/>
            </a:endParaRPr>
          </a:p>
          <a:p>
            <a:pPr marL="285750" indent="-285750">
              <a:buFont typeface="Arial" panose="020B0604020202020204" pitchFamily="34" charset="0"/>
              <a:buChar char="•"/>
            </a:pPr>
            <a:endParaRPr lang="en-US" b="0" i="0" u="none" strike="noStrike" baseline="0" dirty="0">
              <a:latin typeface="Quire Sans" panose="020B0502040204020203" pitchFamily="34" charset="0"/>
              <a:cs typeface="Quire Sans" panose="020B0502040204020203" pitchFamily="34" charset="0"/>
            </a:endParaRPr>
          </a:p>
          <a:p>
            <a:pPr marL="285750" marR="0" indent="-285750" algn="l">
              <a:buFont typeface="Arial" panose="020B0604020202020204" pitchFamily="34" charset="0"/>
              <a:buChar char="•"/>
            </a:pPr>
            <a:endParaRPr lang="en-US" dirty="0">
              <a:latin typeface="Quire Sans" panose="020B0502040204020203" pitchFamily="34" charset="0"/>
              <a:cs typeface="Quire Sans" panose="020B0502040204020203" pitchFamily="34" charset="0"/>
            </a:endParaRPr>
          </a:p>
        </p:txBody>
      </p:sp>
    </p:spTree>
    <p:extLst>
      <p:ext uri="{BB962C8B-B14F-4D97-AF65-F5344CB8AC3E}">
        <p14:creationId xmlns:p14="http://schemas.microsoft.com/office/powerpoint/2010/main" val="317821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174E-C787-10D5-B1FD-8F05AC356258}"/>
              </a:ext>
            </a:extLst>
          </p:cNvPr>
          <p:cNvSpPr>
            <a:spLocks noGrp="1"/>
          </p:cNvSpPr>
          <p:nvPr>
            <p:ph type="title"/>
          </p:nvPr>
        </p:nvSpPr>
        <p:spPr/>
        <p:txBody>
          <a:bodyPr/>
          <a:lstStyle/>
          <a:p>
            <a:r>
              <a:rPr lang="en-US"/>
              <a:t>How do YOU measure </a:t>
            </a:r>
            <a:br>
              <a:rPr lang="en-US"/>
            </a:br>
            <a:r>
              <a:rPr lang="en-US"/>
              <a:t>teaching effectiveness?</a:t>
            </a:r>
          </a:p>
        </p:txBody>
      </p:sp>
      <p:sp>
        <p:nvSpPr>
          <p:cNvPr id="3" name="Text Placeholder 2">
            <a:extLst>
              <a:ext uri="{FF2B5EF4-FFF2-40B4-BE49-F238E27FC236}">
                <a16:creationId xmlns:a16="http://schemas.microsoft.com/office/drawing/2014/main" id="{2BC1415E-526E-685A-4EDE-EBDD430942C9}"/>
              </a:ext>
            </a:extLst>
          </p:cNvPr>
          <p:cNvSpPr>
            <a:spLocks noGrp="1"/>
          </p:cNvSpPr>
          <p:nvPr>
            <p:ph type="body" idx="1"/>
          </p:nvPr>
        </p:nvSpPr>
        <p:spPr/>
        <p:txBody>
          <a:bodyPr/>
          <a:lstStyle/>
          <a:p>
            <a:endParaRPr lang="en-US" dirty="0"/>
          </a:p>
          <a:p>
            <a:r>
              <a:rPr lang="en-US" dirty="0"/>
              <a:t>What does “effective course teaching” mean to you?</a:t>
            </a:r>
          </a:p>
          <a:p>
            <a:r>
              <a:rPr lang="en-US" dirty="0"/>
              <a:t>How would your students define effective teaching?</a:t>
            </a:r>
          </a:p>
          <a:p>
            <a:r>
              <a:rPr lang="en-US" dirty="0"/>
              <a:t>What does Teaching Effectiveness mean to you? To your colleagues?</a:t>
            </a:r>
          </a:p>
          <a:p>
            <a:r>
              <a:rPr lang="en-US" dirty="0"/>
              <a:t>What is considered an innovative or a significant change to your teaching?</a:t>
            </a:r>
          </a:p>
          <a:p>
            <a:endParaRPr lang="en-US" dirty="0"/>
          </a:p>
          <a:p>
            <a:endParaRPr lang="en-US" dirty="0"/>
          </a:p>
        </p:txBody>
      </p:sp>
      <p:pic>
        <p:nvPicPr>
          <p:cNvPr id="5" name="Picture 4" descr="A picture containing spectacles&#10;&#10;Description automatically generated">
            <a:extLst>
              <a:ext uri="{FF2B5EF4-FFF2-40B4-BE49-F238E27FC236}">
                <a16:creationId xmlns:a16="http://schemas.microsoft.com/office/drawing/2014/main" id="{BC617B37-740C-BC81-0DC9-84F747643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358" y="944479"/>
            <a:ext cx="2752350" cy="2685293"/>
          </a:xfrm>
          <a:prstGeom prst="rect">
            <a:avLst/>
          </a:prstGeom>
          <a:scene3d>
            <a:camera prst="orthographicFront">
              <a:rot lat="0" lon="10799977" rev="0"/>
            </a:camera>
            <a:lightRig rig="threePt" dir="t"/>
          </a:scene3d>
        </p:spPr>
      </p:pic>
    </p:spTree>
    <p:extLst>
      <p:ext uri="{BB962C8B-B14F-4D97-AF65-F5344CB8AC3E}">
        <p14:creationId xmlns:p14="http://schemas.microsoft.com/office/powerpoint/2010/main" val="209729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6" name="Freeform: Shape 25">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D4E7E1E9-4094-1FDE-F7E0-97FDEFCCF6D7}"/>
              </a:ext>
            </a:extLst>
          </p:cNvPr>
          <p:cNvSpPr>
            <a:spLocks noGrp="1"/>
          </p:cNvSpPr>
          <p:nvPr>
            <p:ph type="title"/>
          </p:nvPr>
        </p:nvSpPr>
        <p:spPr>
          <a:xfrm>
            <a:off x="558682" y="463016"/>
            <a:ext cx="3565524" cy="4665566"/>
          </a:xfrm>
        </p:spPr>
        <p:txBody>
          <a:bodyPr vert="horz" wrap="square" lIns="0" tIns="0" rIns="0" bIns="0" rtlCol="0" anchor="b" anchorCtr="0">
            <a:normAutofit fontScale="90000"/>
          </a:bodyPr>
          <a:lstStyle/>
          <a:p>
            <a:r>
              <a:rPr lang="en-US" dirty="0"/>
              <a:t>Sounds reasonable, but is effective teaching the same as good teaching? </a:t>
            </a:r>
          </a:p>
        </p:txBody>
      </p:sp>
      <p:grpSp>
        <p:nvGrpSpPr>
          <p:cNvPr id="29" name="Group 28">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0"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a:hlinkClick r:id="rId2"/>
            <a:extLst>
              <a:ext uri="{FF2B5EF4-FFF2-40B4-BE49-F238E27FC236}">
                <a16:creationId xmlns:a16="http://schemas.microsoft.com/office/drawing/2014/main" id="{A78DDE50-51F9-5466-9809-90063AC0245C}"/>
              </a:ext>
            </a:extLst>
          </p:cNvPr>
          <p:cNvPicPr>
            <a:picLocks noChangeAspect="1"/>
          </p:cNvPicPr>
          <p:nvPr/>
        </p:nvPicPr>
        <p:blipFill>
          <a:blip r:embed="rId3"/>
          <a:stretch>
            <a:fillRect/>
          </a:stretch>
        </p:blipFill>
        <p:spPr>
          <a:xfrm>
            <a:off x="4295776" y="565102"/>
            <a:ext cx="7345363" cy="5729383"/>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30310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 name="Group 1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5" name="Freeform: Shape 1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1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0" name="Rectangle 1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 name="Group 23">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5" name="Freeform: Shape 24">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D2657C2-53AE-8DF5-0699-FCE437D45DCC}"/>
              </a:ext>
            </a:extLst>
          </p:cNvPr>
          <p:cNvSpPr>
            <a:spLocks noGrp="1"/>
          </p:cNvSpPr>
          <p:nvPr>
            <p:ph type="title"/>
          </p:nvPr>
        </p:nvSpPr>
        <p:spPr>
          <a:xfrm>
            <a:off x="522128" y="1567576"/>
            <a:ext cx="3565524" cy="3034657"/>
          </a:xfrm>
        </p:spPr>
        <p:txBody>
          <a:bodyPr vert="horz" wrap="square" lIns="0" tIns="0" rIns="0" bIns="0" rtlCol="0" anchor="b" anchorCtr="0">
            <a:normAutofit/>
          </a:bodyPr>
          <a:lstStyle/>
          <a:p>
            <a:r>
              <a:rPr lang="en-US" sz="4800" dirty="0"/>
              <a:t>And just what is “good” teaching anyway?</a:t>
            </a:r>
          </a:p>
        </p:txBody>
      </p:sp>
      <p:grpSp>
        <p:nvGrpSpPr>
          <p:cNvPr id="28" name="Group 27">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29"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3" name="Picture 2">
            <a:hlinkClick r:id="rId2"/>
            <a:extLst>
              <a:ext uri="{FF2B5EF4-FFF2-40B4-BE49-F238E27FC236}">
                <a16:creationId xmlns:a16="http://schemas.microsoft.com/office/drawing/2014/main" id="{6E46A332-B249-86DF-ECCB-EEDFF091E599}"/>
              </a:ext>
            </a:extLst>
          </p:cNvPr>
          <p:cNvPicPr>
            <a:picLocks noChangeAspect="1"/>
          </p:cNvPicPr>
          <p:nvPr/>
        </p:nvPicPr>
        <p:blipFill>
          <a:blip r:embed="rId3"/>
          <a:stretch>
            <a:fillRect/>
          </a:stretch>
        </p:blipFill>
        <p:spPr>
          <a:xfrm>
            <a:off x="4295776" y="565102"/>
            <a:ext cx="7345363" cy="5729383"/>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173711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E54C-B89D-D554-98FC-F1F07EAE8A19}"/>
              </a:ext>
            </a:extLst>
          </p:cNvPr>
          <p:cNvSpPr>
            <a:spLocks noGrp="1"/>
          </p:cNvSpPr>
          <p:nvPr>
            <p:ph type="title"/>
          </p:nvPr>
        </p:nvSpPr>
        <p:spPr/>
        <p:txBody>
          <a:bodyPr>
            <a:normAutofit fontScale="90000"/>
          </a:bodyPr>
          <a:lstStyle/>
          <a:p>
            <a:r>
              <a:rPr lang="en-US" dirty="0"/>
              <a:t>Self-evaluating teaching </a:t>
            </a:r>
            <a:br>
              <a:rPr lang="en-US" dirty="0"/>
            </a:br>
            <a:r>
              <a:rPr lang="en-US" dirty="0"/>
              <a:t>(with a little help from </a:t>
            </a:r>
            <a:r>
              <a:rPr lang="en-US" dirty="0" err="1"/>
              <a:t>ChatGPT</a:t>
            </a:r>
            <a:r>
              <a:rPr lang="en-US" dirty="0"/>
              <a:t>) </a:t>
            </a:r>
          </a:p>
        </p:txBody>
      </p:sp>
      <p:sp>
        <p:nvSpPr>
          <p:cNvPr id="3" name="Content Placeholder 2">
            <a:extLst>
              <a:ext uri="{FF2B5EF4-FFF2-40B4-BE49-F238E27FC236}">
                <a16:creationId xmlns:a16="http://schemas.microsoft.com/office/drawing/2014/main" id="{438C938F-B550-2E55-7F53-534EC4CE7405}"/>
              </a:ext>
            </a:extLst>
          </p:cNvPr>
          <p:cNvSpPr>
            <a:spLocks noGrp="1"/>
          </p:cNvSpPr>
          <p:nvPr>
            <p:ph idx="1"/>
          </p:nvPr>
        </p:nvSpPr>
        <p:spPr/>
        <p:txBody>
          <a:bodyPr/>
          <a:lstStyle/>
          <a:p>
            <a:endParaRPr lang="en-US" dirty="0"/>
          </a:p>
          <a:p>
            <a:r>
              <a:rPr lang="en-US" dirty="0"/>
              <a:t>1. Student feedback: Faculty can gather feedback from students through anonymous surveys at the end of the semester. This can provide insights into what students found helpful or challenging during the course, and how faculty may improve their teaching.</a:t>
            </a:r>
          </a:p>
          <a:p>
            <a:r>
              <a:rPr lang="en-US" dirty="0"/>
              <a:t>2. Peer observation: Inviting colleagues to observe classroom sessions and provide constructive feedback can help faculty identify areas of improvement in their teaching.</a:t>
            </a:r>
          </a:p>
          <a:p>
            <a:r>
              <a:rPr lang="en-US" dirty="0"/>
              <a:t>3. Self-reflection: Faculty can reflect on their teaching by reviewing course materials, lectures, and assignments to identify strengths and weaknesses. This can help identify areas for improvement.</a:t>
            </a:r>
          </a:p>
        </p:txBody>
      </p:sp>
    </p:spTree>
    <p:extLst>
      <p:ext uri="{BB962C8B-B14F-4D97-AF65-F5344CB8AC3E}">
        <p14:creationId xmlns:p14="http://schemas.microsoft.com/office/powerpoint/2010/main" val="174265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679605-5D37-5281-DE59-FB48BFBE60C2}"/>
              </a:ext>
            </a:extLst>
          </p:cNvPr>
          <p:cNvPicPr>
            <a:picLocks noChangeAspect="1"/>
          </p:cNvPicPr>
          <p:nvPr/>
        </p:nvPicPr>
        <p:blipFill>
          <a:blip r:embed="rId2"/>
          <a:stretch>
            <a:fillRect/>
          </a:stretch>
        </p:blipFill>
        <p:spPr>
          <a:xfrm>
            <a:off x="3454399" y="182011"/>
            <a:ext cx="5159237" cy="6096484"/>
          </a:xfrm>
          <a:prstGeom prst="rect">
            <a:avLst/>
          </a:prstGeom>
        </p:spPr>
      </p:pic>
      <p:sp>
        <p:nvSpPr>
          <p:cNvPr id="5" name="TextBox 4">
            <a:extLst>
              <a:ext uri="{FF2B5EF4-FFF2-40B4-BE49-F238E27FC236}">
                <a16:creationId xmlns:a16="http://schemas.microsoft.com/office/drawing/2014/main" id="{3A0C14A0-8AA3-024D-F1B6-D2D0822C2ABF}"/>
              </a:ext>
            </a:extLst>
          </p:cNvPr>
          <p:cNvSpPr txBox="1"/>
          <p:nvPr/>
        </p:nvSpPr>
        <p:spPr>
          <a:xfrm>
            <a:off x="1550178" y="6211669"/>
            <a:ext cx="8609822" cy="646331"/>
          </a:xfrm>
          <a:prstGeom prst="rect">
            <a:avLst/>
          </a:prstGeom>
          <a:noFill/>
        </p:spPr>
        <p:txBody>
          <a:bodyPr wrap="square">
            <a:spAutoFit/>
          </a:bodyPr>
          <a:lstStyle/>
          <a:p>
            <a:r>
              <a:rPr lang="en-US" dirty="0">
                <a:hlinkClick r:id="rId3"/>
              </a:rPr>
              <a:t>https://docplayer.net/13115383-Structuring-self-evaluations-prepared-by-richard-a-holmgren-allegheny-college.html</a:t>
            </a:r>
            <a:endParaRPr lang="en-US" dirty="0"/>
          </a:p>
        </p:txBody>
      </p:sp>
    </p:spTree>
    <p:extLst>
      <p:ext uri="{BB962C8B-B14F-4D97-AF65-F5344CB8AC3E}">
        <p14:creationId xmlns:p14="http://schemas.microsoft.com/office/powerpoint/2010/main" val="378988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DFloatVTI">
  <a:themeElements>
    <a:clrScheme name="AnalogousFromDarkSeedLeftStep">
      <a:dk1>
        <a:srgbClr val="000000"/>
      </a:dk1>
      <a:lt1>
        <a:srgbClr val="FFFFFF"/>
      </a:lt1>
      <a:dk2>
        <a:srgbClr val="1C2032"/>
      </a:dk2>
      <a:lt2>
        <a:srgbClr val="F0F3F1"/>
      </a:lt2>
      <a:accent1>
        <a:srgbClr val="E729CE"/>
      </a:accent1>
      <a:accent2>
        <a:srgbClr val="9F17D5"/>
      </a:accent2>
      <a:accent3>
        <a:srgbClr val="6129E7"/>
      </a:accent3>
      <a:accent4>
        <a:srgbClr val="2338D7"/>
      </a:accent4>
      <a:accent5>
        <a:srgbClr val="298FE7"/>
      </a:accent5>
      <a:accent6>
        <a:srgbClr val="16BEC7"/>
      </a:accent6>
      <a:hlink>
        <a:srgbClr val="3F6EBF"/>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319</TotalTime>
  <Words>1909</Words>
  <Application>Microsoft Office PowerPoint</Application>
  <PresentationFormat>Widescreen</PresentationFormat>
  <Paragraphs>141</Paragraphs>
  <Slides>42</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adobe-caslon-pro</vt:lpstr>
      <vt:lpstr>Arial</vt:lpstr>
      <vt:lpstr>ArnoPro-Regular</vt:lpstr>
      <vt:lpstr>helvetica neue</vt:lpstr>
      <vt:lpstr>inherit</vt:lpstr>
      <vt:lpstr>Lato</vt:lpstr>
      <vt:lpstr>Lato Light</vt:lpstr>
      <vt:lpstr>Open Sans</vt:lpstr>
      <vt:lpstr>Quire Sans</vt:lpstr>
      <vt:lpstr>Roboto</vt:lpstr>
      <vt:lpstr>Sitka Heading</vt:lpstr>
      <vt:lpstr>Source Sans Pro</vt:lpstr>
      <vt:lpstr>var(--nova-font-family-sans-serif)</vt:lpstr>
      <vt:lpstr>3DFloatVTI</vt:lpstr>
      <vt:lpstr>Assessing your own courses</vt:lpstr>
      <vt:lpstr>Remember your first week of teaching?</vt:lpstr>
      <vt:lpstr>How does Campbell measure teaching effectiveness?</vt:lpstr>
      <vt:lpstr>Annual PPR related to Teaching activity</vt:lpstr>
      <vt:lpstr>How do YOU measure  teaching effectiveness?</vt:lpstr>
      <vt:lpstr>Sounds reasonable, but is effective teaching the same as good teaching? </vt:lpstr>
      <vt:lpstr>And just what is “good” teaching anyway?</vt:lpstr>
      <vt:lpstr>Self-evaluating teaching  (with a little help from ChatGPT) </vt:lpstr>
      <vt:lpstr>PowerPoint Presentation</vt:lpstr>
      <vt:lpstr>Let’s ask the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we know what “good” teaching is now?</vt:lpstr>
      <vt:lpstr>One summary from Peer Review </vt:lpstr>
      <vt:lpstr>PowerPoint Presentation</vt:lpstr>
      <vt:lpstr>Blackboard Exemplar Course Rubric (BB)</vt:lpstr>
      <vt:lpstr>Blackboard Exemplar Course Rubric (BB)</vt:lpstr>
      <vt:lpstr>PowerPoint Presentation</vt:lpstr>
      <vt:lpstr>PowerPoint Presentation</vt:lpstr>
      <vt:lpstr>Quality Matters Higher Education course Rubric (QM) </vt:lpstr>
      <vt:lpstr>What do these quality rubrics all have in common?</vt:lpstr>
      <vt:lpstr>Quality standards all have these in common: </vt:lpstr>
      <vt:lpstr>Quality standards all have these in common: </vt:lpstr>
      <vt:lpstr>Students also have to be motivated  (sample E*V-C model) motivation theory</vt:lpstr>
      <vt:lpstr>Motivation = E * V-C</vt:lpstr>
      <vt:lpstr>PowerPoint Presentation</vt:lpstr>
      <vt:lpstr>University of British Columbia  Math and Sciences Teaching Practices Inventory</vt:lpstr>
      <vt:lpstr>Teaching Perspectives Inventory</vt:lpstr>
      <vt:lpstr>Other self-evaluation checklists and rubrics</vt:lpstr>
      <vt:lpstr>What additional ideas and observations do you have to share?</vt:lpstr>
      <vt:lpstr>List of resources in this presentation:</vt:lpstr>
      <vt:lpstr>Resources continued:</vt:lpstr>
      <vt:lpstr>Resources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your own courses</dc:title>
  <dc:creator>David Mulford</dc:creator>
  <cp:lastModifiedBy>David Mulford</cp:lastModifiedBy>
  <cp:revision>3</cp:revision>
  <dcterms:created xsi:type="dcterms:W3CDTF">2023-03-24T13:23:30Z</dcterms:created>
  <dcterms:modified xsi:type="dcterms:W3CDTF">2023-04-04T14:07:32Z</dcterms:modified>
</cp:coreProperties>
</file>